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8" r:id="rId5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3BD61B-ABC7-8284-E943-80DD581F5103}" name="Daniel Altemus" initials="DA" userId="S::a577117@dsdom1.dsroot.fmr.com::ebc6aeef-ca65-4629-874b-d2271a14dcbc" providerId="AD"/>
  <p188:author id="{AB0DA053-C685-3B91-9B90-C55FF86303C0}" name="Jones, Sean (OT2E3)" initials="JS(" userId="S::a692086@DSDOM1.DSROOT.FMR.COM::06a70ae8-e1be-48dc-923b-382779b838f7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9AA"/>
    <a:srgbClr val="121212"/>
    <a:srgbClr val="DE5E06"/>
    <a:srgbClr val="009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2591" autoAdjust="0"/>
    <p:restoredTop sz="94694"/>
  </p:normalViewPr>
  <p:slideViewPr>
    <p:cSldViewPr>
      <p:cViewPr varScale="1">
        <p:scale>
          <a:sx n="62" d="100"/>
          <a:sy n="62" d="100"/>
        </p:scale>
        <p:origin x="936" y="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4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C98A6A-65B7-7905-CB04-FFE41678038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3" r="27623"/>
          <a:stretch/>
        </p:blipFill>
        <p:spPr>
          <a:xfrm>
            <a:off x="13557250" y="-977695"/>
            <a:ext cx="7772400" cy="7906140"/>
          </a:xfrm>
          <a:prstGeom prst="ellipse">
            <a:avLst/>
          </a:prstGeom>
        </p:spPr>
      </p:pic>
      <p:pic>
        <p:nvPicPr>
          <p:cNvPr id="6" name="Picture 5" descr="A purple sky with clouds">
            <a:extLst>
              <a:ext uri="{FF2B5EF4-FFF2-40B4-BE49-F238E27FC236}">
                <a16:creationId xmlns:a16="http://schemas.microsoft.com/office/drawing/2014/main" id="{0DCEF165-9A59-B905-3F71-FD9F46DF18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r="25288"/>
          <a:stretch/>
        </p:blipFill>
        <p:spPr>
          <a:xfrm>
            <a:off x="-22392" y="4334531"/>
            <a:ext cx="20126492" cy="4808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304B89-9D8A-AC27-EF65-464C1E6F013A}"/>
              </a:ext>
            </a:extLst>
          </p:cNvPr>
          <p:cNvSpPr/>
          <p:nvPr/>
        </p:nvSpPr>
        <p:spPr>
          <a:xfrm>
            <a:off x="1" y="9683214"/>
            <a:ext cx="12947649" cy="114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C26419BD-E3E1-6B37-D97D-563079AF6413}"/>
              </a:ext>
            </a:extLst>
          </p:cNvPr>
          <p:cNvSpPr txBox="1"/>
          <p:nvPr/>
        </p:nvSpPr>
        <p:spPr>
          <a:xfrm>
            <a:off x="911225" y="9414503"/>
            <a:ext cx="11125200" cy="146706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/>
            <a:r>
              <a:rPr lang="en-US" sz="4000" spc="5" dirty="0">
                <a:solidFill>
                  <a:srgbClr val="231F20"/>
                </a:solidFill>
                <a:latin typeface="Fidelity Sans"/>
                <a:cs typeface="Fidelity Sans"/>
              </a:rPr>
              <a:t>Investing involves risk, including risk of loss.</a:t>
            </a:r>
          </a:p>
          <a:p>
            <a:pPr marL="12700"/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Fidelity Brokerage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-10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Member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Smithﬁeld,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55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 dirty="0">
                <a:solidFill>
                  <a:srgbClr val="231F20"/>
                </a:solidFill>
                <a:latin typeface="Fidelity Sans"/>
                <a:cs typeface="Fidelity Sans"/>
              </a:rPr>
              <a:t>02917</a:t>
            </a:r>
            <a:endParaRPr lang="en-US" sz="1550" dirty="0">
              <a:latin typeface="Fidelity Sans"/>
              <a:cs typeface="Fidelity Sans"/>
            </a:endParaRPr>
          </a:p>
          <a:p>
            <a:pPr marL="12700"/>
            <a:r>
              <a:rPr lang="en-US" sz="1550" spc="10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lang="en-US" sz="15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 dirty="0">
                <a:solidFill>
                  <a:srgbClr val="231F20"/>
                </a:solidFill>
                <a:latin typeface="Fidelity Sans"/>
                <a:cs typeface="Fidelity Sans"/>
              </a:rPr>
              <a:t>2024</a:t>
            </a:r>
            <a:r>
              <a:rPr lang="en-US" sz="15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1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lang="en-US" sz="15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-10" dirty="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lang="en-US" sz="15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lang="en-US" sz="15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 dirty="0">
                <a:solidFill>
                  <a:srgbClr val="231F20"/>
                </a:solidFill>
                <a:latin typeface="Fidelity Sans"/>
                <a:cs typeface="Fidelity Sans"/>
              </a:rPr>
              <a:t>rights reserved.</a:t>
            </a:r>
            <a:r>
              <a:rPr lang="en-US" sz="1550" spc="3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</a:p>
          <a:p>
            <a:pPr marL="12700"/>
            <a:r>
              <a:rPr lang="en-US" sz="1500" dirty="0">
                <a:solidFill>
                  <a:srgbClr val="000000"/>
                </a:solidFill>
                <a:latin typeface="Fidelity Sans" panose="020B0503030202020204" pitchFamily="34" charset="77"/>
              </a:rPr>
              <a:t>1134822.1.0</a:t>
            </a:r>
            <a:endParaRPr lang="en-US" sz="1500" dirty="0">
              <a:latin typeface="Fidelity Sans" panose="020B0503030202020204" pitchFamily="34" charset="77"/>
            </a:endParaRPr>
          </a:p>
        </p:txBody>
      </p:sp>
      <p:pic>
        <p:nvPicPr>
          <p:cNvPr id="28" name="Picture 2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A45FAC4-B66B-BEA4-3005-CF6F84B3B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940" y="9788260"/>
            <a:ext cx="4363031" cy="9602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6AA765-5302-440A-E63A-899826011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518" y="3473615"/>
            <a:ext cx="1790021" cy="1721831"/>
          </a:xfrm>
          <a:prstGeom prst="rect">
            <a:avLst/>
          </a:prstGeom>
        </p:spPr>
      </p:pic>
      <p:sp>
        <p:nvSpPr>
          <p:cNvPr id="17" name="object 52">
            <a:extLst>
              <a:ext uri="{FF2B5EF4-FFF2-40B4-BE49-F238E27FC236}">
                <a16:creationId xmlns:a16="http://schemas.microsoft.com/office/drawing/2014/main" id="{46778A4A-94DD-707B-493F-CC98B61AD48C}"/>
              </a:ext>
            </a:extLst>
          </p:cNvPr>
          <p:cNvSpPr txBox="1"/>
          <p:nvPr/>
        </p:nvSpPr>
        <p:spPr>
          <a:xfrm>
            <a:off x="13934059" y="7750870"/>
            <a:ext cx="4953000" cy="884666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algn="ctr">
              <a:lnSpc>
                <a:spcPts val="3080"/>
              </a:lnSpc>
              <a:spcBef>
                <a:spcPts val="915"/>
              </a:spcBef>
            </a:pPr>
            <a:r>
              <a:rPr lang="en-US" sz="2300" b="1" spc="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Hover your phone’s camera</a:t>
            </a:r>
            <a:r>
              <a:rPr lang="en-US" sz="2300" b="1" spc="-1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lang="en-US" sz="2300" b="1" spc="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over</a:t>
            </a:r>
            <a:r>
              <a:rPr lang="en-US" sz="2300" b="1" spc="-1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br>
              <a:rPr lang="en-US" sz="2300" b="1" spc="-1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</a:br>
            <a:r>
              <a:rPr lang="en-US" sz="2300" b="1" spc="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the</a:t>
            </a:r>
            <a:r>
              <a:rPr lang="en-US" sz="2300" b="1" spc="-1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lang="en-US" sz="2300" b="1" spc="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code. </a:t>
            </a:r>
            <a:r>
              <a:rPr sz="2300" b="1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NO</a:t>
            </a:r>
            <a:r>
              <a:rPr sz="2300" b="1" spc="-2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sz="2300" b="1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APP</a:t>
            </a:r>
            <a:r>
              <a:rPr sz="2300" b="1" spc="-25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sz="2300" b="1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NEEDED</a:t>
            </a:r>
            <a:r>
              <a:rPr lang="en-US" sz="2300" b="1" dirty="0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.</a:t>
            </a:r>
            <a:endParaRPr sz="2300" b="1" dirty="0">
              <a:solidFill>
                <a:schemeClr val="bg1"/>
              </a:solidFill>
              <a:latin typeface="Fidelity Sans" panose="020B0503030202020204" pitchFamily="34" charset="77"/>
              <a:cs typeface="Fidelity San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7CC676-CF8A-2728-F8C0-1D24CC4500CD}"/>
              </a:ext>
            </a:extLst>
          </p:cNvPr>
          <p:cNvSpPr txBox="1"/>
          <p:nvPr/>
        </p:nvSpPr>
        <p:spPr>
          <a:xfrm>
            <a:off x="374650" y="810624"/>
            <a:ext cx="109655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800" b="1" i="0" dirty="0">
                <a:effectLst/>
                <a:latin typeface="Fidelity Sans" panose="020B0503030202020204" pitchFamily="34" charset="0"/>
              </a:rPr>
              <a:t>Join Women Talk Money</a:t>
            </a:r>
          </a:p>
          <a:p>
            <a:pPr algn="ctr" fontAlgn="base"/>
            <a:endParaRPr lang="en-US" sz="4000" b="1" i="0" dirty="0">
              <a:effectLst/>
              <a:latin typeface="Fidelity Sans" panose="020B0503030202020204" pitchFamily="34" charset="0"/>
            </a:endParaRPr>
          </a:p>
          <a:p>
            <a:pPr algn="ctr" fontAlgn="base"/>
            <a:r>
              <a:rPr lang="en-US" sz="4000" b="1" i="0" dirty="0">
                <a:effectLst/>
                <a:latin typeface="Fidelity Sans" panose="020B0503030202020204" pitchFamily="34" charset="0"/>
              </a:rPr>
              <a:t> </a:t>
            </a:r>
            <a:r>
              <a:rPr lang="en-US" sz="4000" i="0" dirty="0">
                <a:effectLst/>
                <a:latin typeface="Fidelity Sans" panose="020B0503030202020204" pitchFamily="34" charset="0"/>
              </a:rPr>
              <a:t>A free community for women, by women</a:t>
            </a:r>
          </a:p>
        </p:txBody>
      </p:sp>
      <p:pic>
        <p:nvPicPr>
          <p:cNvPr id="5" name="Picture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4A272A00-8AEC-69A2-17E3-49C33C8306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450" y="5041855"/>
            <a:ext cx="2506219" cy="25062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587A80-D3BE-552A-A145-9DAC779EF3DF}"/>
              </a:ext>
            </a:extLst>
          </p:cNvPr>
          <p:cNvSpPr txBox="1"/>
          <p:nvPr/>
        </p:nvSpPr>
        <p:spPr>
          <a:xfrm>
            <a:off x="1670050" y="5457470"/>
            <a:ext cx="98225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5400" b="1" i="0" dirty="0">
                <a:solidFill>
                  <a:schemeClr val="bg1"/>
                </a:solidFill>
                <a:effectLst/>
                <a:latin typeface="Fidelity Sans" panose="020B0503030202020204" pitchFamily="34" charset="0"/>
              </a:rPr>
              <a:t>A community for real talk and</a:t>
            </a:r>
            <a:br>
              <a:rPr lang="en-US" sz="5400" b="1" i="0" dirty="0">
                <a:solidFill>
                  <a:schemeClr val="bg1"/>
                </a:solidFill>
                <a:effectLst/>
                <a:latin typeface="Fidelity Sans" panose="020B0503030202020204" pitchFamily="34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Fidelity Sans" panose="020B0503030202020204" pitchFamily="34" charset="0"/>
              </a:rPr>
              <a:t>helpful tips about money, </a:t>
            </a:r>
            <a:br>
              <a:rPr lang="en-US" sz="5400" b="1" i="0" dirty="0">
                <a:solidFill>
                  <a:schemeClr val="bg1"/>
                </a:solidFill>
                <a:effectLst/>
                <a:latin typeface="Fidelity Sans" panose="020B0503030202020204" pitchFamily="34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Fidelity Sans" panose="020B0503030202020204" pitchFamily="34" charset="0"/>
              </a:rPr>
              <a:t>investing, careers, and more.</a:t>
            </a:r>
            <a:endParaRPr lang="en-US" sz="5400" i="0" dirty="0">
              <a:solidFill>
                <a:schemeClr val="bg1"/>
              </a:solidFill>
              <a:effectLst/>
              <a:latin typeface="Fidelity Sans" panose="020B0503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68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46 -0.0581 L -4.16667E-7 1.48148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" y="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5921EB5EE24341B4FB0830BABC81D2" ma:contentTypeVersion="19" ma:contentTypeDescription="Create a new document." ma:contentTypeScope="" ma:versionID="8888bcc7ac42afcffe1fe7393b63960d">
  <xsd:schema xmlns:xsd="http://www.w3.org/2001/XMLSchema" xmlns:xs="http://www.w3.org/2001/XMLSchema" xmlns:p="http://schemas.microsoft.com/office/2006/metadata/properties" xmlns:ns2="b875a7e0-654b-4f92-8326-7e4cf8ed37de" xmlns:ns3="4326f2d2-bb84-499e-b309-8a4d98d4dc25" targetNamespace="http://schemas.microsoft.com/office/2006/metadata/properties" ma:root="true" ma:fieldsID="51f8d6beda1bfb315308f30fd8522fab" ns2:_="" ns3:_="">
    <xsd:import namespace="b875a7e0-654b-4f92-8326-7e4cf8ed37de"/>
    <xsd:import namespace="4326f2d2-bb84-499e-b309-8a4d98d4dc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5a7e0-654b-4f92-8326-7e4cf8ed37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Details" ma:index="24" nillable="true" ma:displayName="Details" ma:format="Dropdown" ma:internalName="Details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6f2d2-bb84-499e-b309-8a4d98d4dc2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25c2bd8-3288-4de7-8cf6-07849a29c23a}" ma:internalName="TaxCatchAll" ma:showField="CatchAllData" ma:web="4326f2d2-bb84-499e-b309-8a4d98d4dc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26f2d2-bb84-499e-b309-8a4d98d4dc25" xsi:nil="true"/>
    <lcf76f155ced4ddcb4097134ff3c332f xmlns="b875a7e0-654b-4f92-8326-7e4cf8ed37de">
      <Terms xmlns="http://schemas.microsoft.com/office/infopath/2007/PartnerControls"/>
    </lcf76f155ced4ddcb4097134ff3c332f>
    <Details xmlns="b875a7e0-654b-4f92-8326-7e4cf8ed37d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A1469C-7379-4233-80E8-067D0D34BB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75a7e0-654b-4f92-8326-7e4cf8ed37de"/>
    <ds:schemaRef ds:uri="4326f2d2-bb84-499e-b309-8a4d98d4dc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D716A8-FBD7-4B28-9C9C-B3C2039ED44F}">
  <ds:schemaRefs>
    <ds:schemaRef ds:uri="3c369f0e-a85c-41d8-a1df-d1deb962f838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54209fec-68bb-4c01-be9c-580a3fbfa71f"/>
    <ds:schemaRef ds:uri="http://www.w3.org/XML/1998/namespace"/>
    <ds:schemaRef ds:uri="4326f2d2-bb84-499e-b309-8a4d98d4dc25"/>
    <ds:schemaRef ds:uri="b875a7e0-654b-4f92-8326-7e4cf8ed37de"/>
  </ds:schemaRefs>
</ds:datastoreItem>
</file>

<file path=customXml/itemProps3.xml><?xml version="1.0" encoding="utf-8"?>
<ds:datastoreItem xmlns:ds="http://schemas.openxmlformats.org/officeDocument/2006/customXml" ds:itemID="{51932A90-0B68-4A13-BDE8-8B6CE29187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13480</TotalTime>
  <Words>84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Bradley, Elayna</dc:creator>
  <cp:lastModifiedBy>Andujo- Galaviz, Monica</cp:lastModifiedBy>
  <cp:revision>55</cp:revision>
  <dcterms:created xsi:type="dcterms:W3CDTF">2022-03-07T16:39:37Z</dcterms:created>
  <dcterms:modified xsi:type="dcterms:W3CDTF">2024-03-19T16:49:42Z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0x010100F15921EB5EE24341B4FB0830BABC81D2</vt:lpwstr>
  </property>
  <property fmtid="{D5CDD505-2E9C-101B-9397-08002B2CF9AE}" pid="6" name="MediaServiceImageTags">
    <vt:lpwstr/>
  </property>
</Properties>
</file>