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39"/>
  </p:sldMasterIdLst>
  <p:notesMasterIdLst>
    <p:notesMasterId r:id="rId42"/>
  </p:notesMasterIdLst>
  <p:handoutMasterIdLst>
    <p:handoutMasterId r:id="rId43"/>
  </p:handoutMasterIdLst>
  <p:sldIdLst>
    <p:sldId id="2147479539" r:id="rId40"/>
    <p:sldId id="2147479540" r:id="rId4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32" userDrawn="1">
          <p15:clr>
            <a:srgbClr val="A4A3A4"/>
          </p15:clr>
        </p15:guide>
        <p15:guide id="2" orient="horz" pos="3168">
          <p15:clr>
            <a:srgbClr val="A4A3A4"/>
          </p15:clr>
        </p15:guide>
        <p15:guide id="3" pos="264" userDrawn="1">
          <p15:clr>
            <a:srgbClr val="A4A3A4"/>
          </p15:clr>
        </p15:guide>
        <p15:guide id="4" orient="horz" pos="6072" userDrawn="1">
          <p15:clr>
            <a:srgbClr val="A4A3A4"/>
          </p15:clr>
        </p15:guide>
        <p15:guide id="5" orient="horz"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811230-DDC2-2384-486B-D5EF808BF393}" name="Mugford, Courtenay" initials="" userId="S::a523050@DSDOM1.DSROOT.FMR.COM::51318a3a-983b-4724-9020-20c567ecd707" providerId="AD"/>
  <p188:author id="{146D354E-D9BD-6F0B-4AE6-E28C5C0ACA26}" name="Groeschen, Meg" initials="MG" userId="S::a738232@DSDOM1.DSROOT.FMR.COM::5c42fffc-de96-44f1-bb84-f2b86f5f1e94" providerId="AD"/>
  <p188:author id="{33380F50-1DBE-A46B-244A-E0410FA82D4F}" name="Marsden, Carolyn" initials="CM" userId="S::a792674@DSDOM1.DSROOT.FMR.COM::c72ba0b2-8ab2-4b50-a655-ee0c7af3dcdb" providerId="AD"/>
  <p188:author id="{92C78850-8F86-337F-6E23-6C9BE31F9090}" name="Mugford, Courtenay" initials="CM" userId="S::a523050@dsdom1.dsroot.fmr.com::51318a3a-983b-4724-9020-20c567ecd707" providerId="AD"/>
  <p188:author id="{7342965E-C1B3-02AE-18DE-A56F5CFE543C}" name="Cimino, Jaclyn" initials="CJ" userId="S::a704008@DSDOM1.DSROOT.FMR.COM::268f39ba-683c-42aa-83dd-b9a439ead394" providerId="AD"/>
  <p188:author id="{872B6187-89B8-91A9-49E4-8B738EABD3B9}" name="Berberich, Mary Beth" initials="MB" userId="S::a575462@dsdom1.dsroot.fmr.com::0a2b8128-9b7b-4280-b401-935fff8b4ed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27E5"/>
    <a:srgbClr val="478A3A"/>
    <a:srgbClr val="F9F8F5"/>
    <a:srgbClr val="F9F7F5"/>
    <a:srgbClr val="DE5E06"/>
    <a:srgbClr val="333F48"/>
    <a:srgbClr val="E65315"/>
    <a:srgbClr val="000000"/>
    <a:srgbClr val="8FB5BB"/>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178F14-3276-492B-9305-24C918B5E601}" v="31" dt="2025-11-20T21:56:10.616"/>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94"/>
  </p:normalViewPr>
  <p:slideViewPr>
    <p:cSldViewPr snapToGrid="0">
      <p:cViewPr varScale="1">
        <p:scale>
          <a:sx n="57" d="100"/>
          <a:sy n="57" d="100"/>
        </p:scale>
        <p:origin x="1368" y="78"/>
      </p:cViewPr>
      <p:guideLst>
        <p:guide pos="4632"/>
        <p:guide orient="horz" pos="3168"/>
        <p:guide pos="264"/>
        <p:guide orient="horz" pos="6072"/>
        <p:guide orient="horz" pos="26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1.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slide" Target="slides/slide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microsoft.com/office/2015/10/relationships/revisionInfo" Target="revisionInfo.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customXml" Target="../customXml/item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1C3CE8-6821-A14A-294C-19F1AFF58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4CD18C0F-F7F1-B702-9AF2-A450653195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959870-C5F0-438B-9E12-56A485E095D3}" type="datetimeFigureOut">
              <a:rPr lang="en-CA" smtClean="0"/>
              <a:t>2026-01-29</a:t>
            </a:fld>
            <a:endParaRPr lang="en-CA"/>
          </a:p>
        </p:txBody>
      </p:sp>
      <p:sp>
        <p:nvSpPr>
          <p:cNvPr id="4" name="Footer Placeholder 3">
            <a:extLst>
              <a:ext uri="{FF2B5EF4-FFF2-40B4-BE49-F238E27FC236}">
                <a16:creationId xmlns:a16="http://schemas.microsoft.com/office/drawing/2014/main" id="{4A8CFB32-5D48-EF9A-95BB-05C1A07B0D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74C5C5A7-8C27-7102-0313-9A83066F9E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3FC1A-105F-4E2D-8880-E1BFC9DDB186}" type="slidenum">
              <a:rPr lang="en-CA" smtClean="0"/>
              <a:t>‹#›</a:t>
            </a:fld>
            <a:endParaRPr lang="en-CA"/>
          </a:p>
        </p:txBody>
      </p:sp>
    </p:spTree>
    <p:extLst>
      <p:ext uri="{BB962C8B-B14F-4D97-AF65-F5344CB8AC3E}">
        <p14:creationId xmlns:p14="http://schemas.microsoft.com/office/powerpoint/2010/main" val="22443388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4E227123-2CB7-C54E-82EF-CE2B4F4595EF}" type="datetimeFigureOut">
              <a:rPr lang="en-US" smtClean="0"/>
              <a:pPr/>
              <a:t>01/29/2026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0E92D164-6E69-5949-903B-16426CF50482}" type="slidenum">
              <a:rPr lang="en-US" smtClean="0"/>
              <a:pPr/>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2" panose="020B0504050501040104" pitchFamily="34" charset="0"/>
        <a:ea typeface="+mn-ea"/>
        <a:cs typeface="+mn-cs"/>
      </a:defRPr>
    </a:lvl1pPr>
    <a:lvl2pPr marL="457200" algn="l" defTabSz="914400" rtl="0" eaLnBrk="1" latinLnBrk="0" hangingPunct="1">
      <a:defRPr sz="1200" kern="1200">
        <a:solidFill>
          <a:schemeClr val="tx1"/>
        </a:solidFill>
        <a:latin typeface="Fidelity Sans 2" panose="020B0504050501040104" pitchFamily="34" charset="0"/>
        <a:ea typeface="+mn-ea"/>
        <a:cs typeface="+mn-cs"/>
      </a:defRPr>
    </a:lvl2pPr>
    <a:lvl3pPr marL="914400" algn="l" defTabSz="914400" rtl="0" eaLnBrk="1" latinLnBrk="0" hangingPunct="1">
      <a:defRPr sz="1200" kern="1200">
        <a:solidFill>
          <a:schemeClr val="tx1"/>
        </a:solidFill>
        <a:latin typeface="Fidelity Sans 2" panose="020B0504050501040104" pitchFamily="34" charset="0"/>
        <a:ea typeface="+mn-ea"/>
        <a:cs typeface="+mn-cs"/>
      </a:defRPr>
    </a:lvl3pPr>
    <a:lvl4pPr marL="1371600" algn="l" defTabSz="914400" rtl="0" eaLnBrk="1" latinLnBrk="0" hangingPunct="1">
      <a:defRPr sz="1200" kern="1200">
        <a:solidFill>
          <a:schemeClr val="tx1"/>
        </a:solidFill>
        <a:latin typeface="Fidelity Sans 2" panose="020B0504050501040104" pitchFamily="34" charset="0"/>
        <a:ea typeface="+mn-ea"/>
        <a:cs typeface="+mn-cs"/>
      </a:defRPr>
    </a:lvl4pPr>
    <a:lvl5pPr marL="1828800" algn="l" defTabSz="914400" rtl="0" eaLnBrk="1" latinLnBrk="0" hangingPunct="1">
      <a:defRPr sz="1200" kern="1200">
        <a:solidFill>
          <a:schemeClr val="tx1"/>
        </a:solidFill>
        <a:latin typeface="Fidelity Sans 2" panose="020B05040505010401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Autofit/>
          </a:bodyPr>
          <a:lstStyle>
            <a:lvl1pPr marL="0" indent="0">
              <a:buNone/>
              <a:defRPr sz="850">
                <a:latin typeface="Fidelity Sans 2 Light" panose="020B0404050501040104" pitchFamily="34" charset="0"/>
              </a:defRPr>
            </a:lvl1pPr>
          </a:lstStyle>
          <a:p>
            <a:pPr lvl="0"/>
            <a:r>
              <a:rPr lang="en-US"/>
              <a:t>Presented By: First name Last name | Month Day</a:t>
            </a:r>
          </a:p>
        </p:txBody>
      </p:sp>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1343" y="8994606"/>
            <a:ext cx="1435081" cy="588329"/>
          </a:xfrm>
          <a:prstGeom prst="rect">
            <a:avLst/>
          </a:prstGeom>
        </p:spPr>
      </p:pic>
      <p:pic>
        <p:nvPicPr>
          <p:cNvPr id="3" name="Picture 2" descr="A group of people sitting on a dock looking at the sunset&#10;&#10;Description automatically generated">
            <a:extLst>
              <a:ext uri="{FF2B5EF4-FFF2-40B4-BE49-F238E27FC236}">
                <a16:creationId xmlns:a16="http://schemas.microsoft.com/office/drawing/2014/main" id="{72425DD7-F1C5-F086-41B5-E117E101011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183342"/>
            <a:ext cx="7772400" cy="5027441"/>
          </a:xfrm>
          <a:prstGeom prst="rect">
            <a:avLst/>
          </a:prstGeom>
        </p:spPr>
      </p:pic>
    </p:spTree>
    <p:extLst>
      <p:ext uri="{BB962C8B-B14F-4D97-AF65-F5344CB8AC3E}">
        <p14:creationId xmlns:p14="http://schemas.microsoft.com/office/powerpoint/2010/main" val="30766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rmAutofit/>
          </a:bodyPr>
          <a:lstStyle>
            <a:lvl1pPr marL="0" indent="0">
              <a:buNone/>
              <a:defRPr sz="850">
                <a:latin typeface="Fidelity Sans 2 Light" panose="020B0404050501040104" pitchFamily="34" charset="0"/>
              </a:defRPr>
            </a:lvl1pPr>
          </a:lstStyle>
          <a:p>
            <a:pPr lvl="0"/>
            <a:r>
              <a:rPr lang="en-US"/>
              <a:t>Prepared for ABC Company | Month XX, XXXX</a:t>
            </a:r>
          </a:p>
        </p:txBody>
      </p:sp>
      <p:pic>
        <p:nvPicPr>
          <p:cNvPr id="6" name="Picture 5" descr="A person sitting at a table with her feet on the table&#10;&#10;Description automatically generated">
            <a:extLst>
              <a:ext uri="{FF2B5EF4-FFF2-40B4-BE49-F238E27FC236}">
                <a16:creationId xmlns:a16="http://schemas.microsoft.com/office/drawing/2014/main" id="{69701418-3C4F-2A21-FAE0-BF51DA76F5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183342"/>
            <a:ext cx="7772399" cy="5027441"/>
          </a:xfrm>
          <a:prstGeom prst="rect">
            <a:avLst/>
          </a:prstGeom>
          <a:solidFill>
            <a:schemeClr val="bg1"/>
          </a:solidFill>
        </p:spPr>
      </p:pic>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81343" y="8994606"/>
            <a:ext cx="1435081" cy="588329"/>
          </a:xfrm>
          <a:prstGeom prst="rect">
            <a:avLst/>
          </a:prstGeom>
        </p:spPr>
      </p:pic>
    </p:spTree>
    <p:extLst>
      <p:ext uri="{BB962C8B-B14F-4D97-AF65-F5344CB8AC3E}">
        <p14:creationId xmlns:p14="http://schemas.microsoft.com/office/powerpoint/2010/main" val="344548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3136876"/>
            <a:ext cx="4226722" cy="1020122"/>
          </a:xfrm>
        </p:spPr>
        <p:txBody>
          <a:bodyPr lIns="0" tIns="0" rIns="0" bIns="0" anchor="b">
            <a:noAutofit/>
          </a:bodyPr>
          <a:lstStyle>
            <a:lvl1pPr algn="l">
              <a:lnSpc>
                <a:spcPts val="4482"/>
              </a:lnSpc>
              <a:defRPr sz="3400">
                <a:solidFill>
                  <a:schemeClr val="accent1"/>
                </a:solidFill>
              </a:defRPr>
            </a:lvl1pPr>
          </a:lstStyle>
          <a:p>
            <a:r>
              <a:rPr lang="en-US"/>
              <a:t>Divider headline</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4434919"/>
            <a:ext cx="4226722" cy="863839"/>
          </a:xfrm>
        </p:spPr>
        <p:txBody>
          <a:bodyPr lIns="0" tIns="0" rIns="0" bIns="0" anchor="t">
            <a:noAutofit/>
          </a:bodyPr>
          <a:lstStyle>
            <a:lvl1pPr marL="0" indent="0" algn="l">
              <a:lnSpc>
                <a:spcPts val="2009"/>
              </a:lnSpc>
              <a:spcBef>
                <a:spcPts val="0"/>
              </a:spcBef>
              <a:buNone/>
              <a:defRPr sz="1391">
                <a:solidFill>
                  <a:schemeClr val="tx2"/>
                </a:solidFill>
              </a:defRPr>
            </a:lvl1pPr>
            <a:lvl2pPr marL="353278" indent="0" algn="ctr">
              <a:buNone/>
              <a:defRPr sz="1545"/>
            </a:lvl2pPr>
            <a:lvl3pPr marL="706557" indent="0" algn="ctr">
              <a:buNone/>
              <a:defRPr sz="1391"/>
            </a:lvl3pPr>
            <a:lvl4pPr marL="1059835" indent="0" algn="ctr">
              <a:buNone/>
              <a:defRPr sz="1236"/>
            </a:lvl4pPr>
            <a:lvl5pPr marL="1413114" indent="0" algn="ctr">
              <a:buNone/>
              <a:defRPr sz="1236"/>
            </a:lvl5pPr>
            <a:lvl6pPr marL="1766392" indent="0" algn="ctr">
              <a:buNone/>
              <a:defRPr sz="1236"/>
            </a:lvl6pPr>
            <a:lvl7pPr marL="2119671" indent="0" algn="ctr">
              <a:buNone/>
              <a:defRPr sz="1236"/>
            </a:lvl7pPr>
            <a:lvl8pPr marL="2472949" indent="0" algn="ctr">
              <a:buNone/>
              <a:defRPr sz="1236"/>
            </a:lvl8pPr>
            <a:lvl9pPr marL="2826228" indent="0" algn="ctr">
              <a:buNone/>
              <a:defRPr sz="1236"/>
            </a:lvl9pPr>
          </a:lstStyle>
          <a:p>
            <a:r>
              <a:rPr lang="en-US"/>
              <a:t>A subhead that supports the headline can be two lines but not more.</a:t>
            </a:r>
          </a:p>
        </p:txBody>
      </p:sp>
      <p:pic>
        <p:nvPicPr>
          <p:cNvPr id="7" name="Picture 6">
            <a:extLst>
              <a:ext uri="{FF2B5EF4-FFF2-40B4-BE49-F238E27FC236}">
                <a16:creationId xmlns:a16="http://schemas.microsoft.com/office/drawing/2014/main" id="{06544219-304F-634D-4E7C-F5DBF0EBFC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pic>
        <p:nvPicPr>
          <p:cNvPr id="4" name="Graphic 3">
            <a:extLst>
              <a:ext uri="{FF2B5EF4-FFF2-40B4-BE49-F238E27FC236}">
                <a16:creationId xmlns:a16="http://schemas.microsoft.com/office/drawing/2014/main" id="{8F27AF8F-4726-71ED-A667-A79C8200DB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250919" y="8993085"/>
            <a:ext cx="1435081" cy="588329"/>
          </a:xfrm>
          <a:prstGeom prst="rect">
            <a:avLst/>
          </a:prstGeom>
        </p:spPr>
      </p:pic>
      <p:sp>
        <p:nvSpPr>
          <p:cNvPr id="5" name="Date Placeholder 4">
            <a:extLst>
              <a:ext uri="{FF2B5EF4-FFF2-40B4-BE49-F238E27FC236}">
                <a16:creationId xmlns:a16="http://schemas.microsoft.com/office/drawing/2014/main" id="{43FA07E0-489E-4A86-7633-E7380BD27ABB}"/>
              </a:ext>
            </a:extLst>
          </p:cNvPr>
          <p:cNvSpPr>
            <a:spLocks noGrp="1"/>
          </p:cNvSpPr>
          <p:nvPr>
            <p:ph type="dt" sz="half" idx="10"/>
          </p:nvPr>
        </p:nvSpPr>
        <p:spPr/>
        <p:txBody>
          <a:bodyPr/>
          <a:lstStyle>
            <a:lvl1pPr>
              <a:defRPr>
                <a:solidFill>
                  <a:schemeClr val="bg1"/>
                </a:solidFill>
              </a:defRPr>
            </a:lvl1pPr>
          </a:lstStyle>
          <a:p>
            <a:r>
              <a:rPr lang="en-CA"/>
              <a:t>XXXXXX.XX</a:t>
            </a:r>
          </a:p>
        </p:txBody>
      </p:sp>
      <p:sp>
        <p:nvSpPr>
          <p:cNvPr id="8" name="Slide Number Placeholder 7">
            <a:extLst>
              <a:ext uri="{FF2B5EF4-FFF2-40B4-BE49-F238E27FC236}">
                <a16:creationId xmlns:a16="http://schemas.microsoft.com/office/drawing/2014/main" id="{FABEFBEA-5C38-2E46-A681-31BCB517B7B6}"/>
              </a:ext>
            </a:extLst>
          </p:cNvPr>
          <p:cNvSpPr>
            <a:spLocks noGrp="1"/>
          </p:cNvSpPr>
          <p:nvPr>
            <p:ph type="sldNum" sz="quarter" idx="12"/>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2566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 Alternate">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4141694"/>
            <a:ext cx="4143787" cy="2012612"/>
          </a:xfrm>
        </p:spPr>
        <p:txBody>
          <a:bodyPr vert="horz" lIns="0" tIns="0" rIns="0" bIns="0" rtlCol="0" anchor="t" anchorCtr="0">
            <a:noAutofit/>
          </a:bodyPr>
          <a:lstStyle>
            <a:lvl1pPr>
              <a:defRPr lang="en-US" sz="3400" dirty="0">
                <a:solidFill>
                  <a:srgbClr val="368727"/>
                </a:solidFill>
                <a:ea typeface="Roboto Slab Light" pitchFamily="2" charset="0"/>
              </a:defRPr>
            </a:lvl1pPr>
          </a:lstStyle>
          <a:p>
            <a:pPr marL="0" lvl="0"/>
            <a:r>
              <a:rPr lang="en-US" sz="3400">
                <a:solidFill>
                  <a:srgbClr val="368727"/>
                </a:solidFill>
                <a:latin typeface="Fidelity Slab Light" pitchFamily="2" charset="77"/>
                <a:ea typeface="Roboto Slab Light" pitchFamily="2" charset="0"/>
              </a:rPr>
              <a:t>Product Additional Name/Headline</a:t>
            </a:r>
            <a:endParaRPr lang="en-US"/>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6154306"/>
            <a:ext cx="4143786" cy="863839"/>
          </a:xfrm>
        </p:spPr>
        <p:txBody>
          <a:bodyPr lIns="0" tIns="0" rIns="0" bIns="0">
            <a:noAutofit/>
          </a:bodyPr>
          <a:lstStyle>
            <a:lvl1pPr>
              <a:defRPr lang="en-US" sz="1391" dirty="0">
                <a:solidFill>
                  <a:schemeClr val="tx2"/>
                </a:solidFill>
              </a:defRPr>
            </a:lvl1pPr>
          </a:lstStyle>
          <a:p>
            <a:pPr lvl="0"/>
            <a:r>
              <a:rPr lang="en-US"/>
              <a:t>A subhead that supports the headline 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459278" y="482675"/>
            <a:ext cx="4143786" cy="382024"/>
          </a:xfrm>
        </p:spPr>
        <p:txBody>
          <a:bodyPr lIns="0" tIns="0" rIns="0" bIns="0" anchor="ctr">
            <a:noAutofit/>
          </a:bodyPr>
          <a:lstStyle>
            <a:lvl1pPr marL="0" indent="0">
              <a:buNone/>
              <a:defRPr sz="850" b="0" cap="none" baseline="0">
                <a:solidFill>
                  <a:schemeClr val="tx1"/>
                </a:solidFill>
                <a:latin typeface="Fidelity Sans 2 Light" panose="020B0404050501040104" pitchFamily="34" charset="0"/>
              </a:defRPr>
            </a:lvl1pPr>
          </a:lstStyle>
          <a:p>
            <a:r>
              <a:rPr lang="en-US"/>
              <a:t>Prepared for ABC Company | Month XX, XXXX</a:t>
            </a:r>
          </a:p>
        </p:txBody>
      </p:sp>
      <p:pic>
        <p:nvPicPr>
          <p:cNvPr id="16" name="Graphic 15">
            <a:extLst>
              <a:ext uri="{FF2B5EF4-FFF2-40B4-BE49-F238E27FC236}">
                <a16:creationId xmlns:a16="http://schemas.microsoft.com/office/drawing/2014/main" id="{BEA31247-8F6D-F512-E9D2-14844B2BC8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67985" y="9001408"/>
            <a:ext cx="1435081" cy="588329"/>
          </a:xfrm>
          <a:prstGeom prst="rect">
            <a:avLst/>
          </a:prstGeom>
        </p:spPr>
      </p:pic>
      <p:pic>
        <p:nvPicPr>
          <p:cNvPr id="17" name="Picture 16" descr="A person in a pharmacy looking at a product&#10;&#10;Description automatically generated">
            <a:extLst>
              <a:ext uri="{FF2B5EF4-FFF2-40B4-BE49-F238E27FC236}">
                <a16:creationId xmlns:a16="http://schemas.microsoft.com/office/drawing/2014/main" id="{5CFB7EC8-B8E4-14FB-BB8D-17B4DD351745}"/>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sp>
        <p:nvSpPr>
          <p:cNvPr id="5" name="Text Placeholder 4">
            <a:extLst>
              <a:ext uri="{FF2B5EF4-FFF2-40B4-BE49-F238E27FC236}">
                <a16:creationId xmlns:a16="http://schemas.microsoft.com/office/drawing/2014/main" id="{93884A7E-CA67-CAE6-C193-644B63E852F4}"/>
              </a:ext>
            </a:extLst>
          </p:cNvPr>
          <p:cNvSpPr>
            <a:spLocks noGrp="1"/>
          </p:cNvSpPr>
          <p:nvPr>
            <p:ph type="body" sz="quarter" idx="15" hasCustomPrompt="1"/>
          </p:nvPr>
        </p:nvSpPr>
        <p:spPr>
          <a:xfrm>
            <a:off x="456218" y="2686184"/>
            <a:ext cx="4146846" cy="591671"/>
          </a:xfrm>
        </p:spPr>
        <p:txBody>
          <a:bodyPr/>
          <a:lstStyle>
            <a:lvl1pPr>
              <a:defRPr lang="en-US" sz="1391"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623450" rtl="0" eaLnBrk="1" latinLnBrk="0" hangingPunct="1">
              <a:lnSpc>
                <a:spcPct val="100000"/>
              </a:lnSpc>
              <a:spcBef>
                <a:spcPct val="0"/>
              </a:spcBef>
              <a:buFont typeface="Arial" panose="020B0604020202020204" pitchFamily="34" charset="0"/>
              <a:buNone/>
            </a:pPr>
            <a:r>
              <a:rPr lang="en-US"/>
              <a:t>Product Segment/Market/Name</a:t>
            </a:r>
          </a:p>
        </p:txBody>
      </p:sp>
      <p:sp>
        <p:nvSpPr>
          <p:cNvPr id="7" name="Date Placeholder 6">
            <a:extLst>
              <a:ext uri="{FF2B5EF4-FFF2-40B4-BE49-F238E27FC236}">
                <a16:creationId xmlns:a16="http://schemas.microsoft.com/office/drawing/2014/main" id="{5FEB7C2A-0B3C-841E-6EC4-7052E626107A}"/>
              </a:ext>
            </a:extLst>
          </p:cNvPr>
          <p:cNvSpPr>
            <a:spLocks noGrp="1"/>
          </p:cNvSpPr>
          <p:nvPr>
            <p:ph type="dt" sz="half" idx="16"/>
          </p:nvPr>
        </p:nvSpPr>
        <p:spPr/>
        <p:txBody>
          <a:bodyPr/>
          <a:lstStyle>
            <a:lvl1pPr>
              <a:defRPr>
                <a:solidFill>
                  <a:schemeClr val="bg1"/>
                </a:solidFill>
              </a:defRPr>
            </a:lvl1pPr>
          </a:lstStyle>
          <a:p>
            <a:r>
              <a:rPr lang="en-CA"/>
              <a:t>XXXXXX.XX</a:t>
            </a:r>
          </a:p>
        </p:txBody>
      </p:sp>
      <p:sp>
        <p:nvSpPr>
          <p:cNvPr id="10" name="Slide Number Placeholder 9">
            <a:extLst>
              <a:ext uri="{FF2B5EF4-FFF2-40B4-BE49-F238E27FC236}">
                <a16:creationId xmlns:a16="http://schemas.microsoft.com/office/drawing/2014/main" id="{F275D68B-18A1-C0F6-0136-1AE35DD2C6F4}"/>
              </a:ext>
            </a:extLst>
          </p:cNvPr>
          <p:cNvSpPr>
            <a:spLocks noGrp="1"/>
          </p:cNvSpPr>
          <p:nvPr>
            <p:ph type="sldNum" sz="quarter" idx="18"/>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4481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sz="2164" dirty="0">
                <a:ea typeface="+mn-ea"/>
                <a:cs typeface="Calibri" panose="020F0502020204030204" pitchFamily="34" charset="0"/>
              </a:defRPr>
            </a:lvl1pPr>
          </a:lstStyle>
          <a:p>
            <a:pPr lvl="0"/>
            <a:r>
              <a:rPr lang="en-US"/>
              <a:t>Click to edit Master title style</a:t>
            </a:r>
          </a:p>
        </p:txBody>
      </p:sp>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1"/>
            <a:ext cx="7772400" cy="739999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459000" y="1183341"/>
            <a:ext cx="6861972" cy="503153"/>
          </a:xfrm>
        </p:spPr>
        <p:txBody>
          <a:bodyPr vert="horz" lIns="0" tIns="0" rIns="0" bIns="0" rtlCol="0">
            <a:noAutofit/>
          </a:bodyPr>
          <a:lstStyle>
            <a:lvl1pPr>
              <a:defRPr lang="en-US" sz="1236" dirty="0">
                <a:solidFill>
                  <a:schemeClr val="tx2"/>
                </a:solidFill>
              </a:defRPr>
            </a:lvl1pPr>
          </a:lstStyle>
          <a:p>
            <a:pPr lvl="0"/>
            <a:r>
              <a:rPr lang="en-US"/>
              <a:t>Click to edit Master text styles</a:t>
            </a:r>
          </a:p>
          <a:p>
            <a:pPr lvl="0"/>
            <a:endParaRPr lang="en-US"/>
          </a:p>
        </p:txBody>
      </p:sp>
      <p:sp>
        <p:nvSpPr>
          <p:cNvPr id="4" name="Date Placeholder 3">
            <a:extLst>
              <a:ext uri="{FF2B5EF4-FFF2-40B4-BE49-F238E27FC236}">
                <a16:creationId xmlns:a16="http://schemas.microsoft.com/office/drawing/2014/main" id="{F6D4F603-CB7A-1252-C7A0-D8AACE7E058D}"/>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E4C4EE02-6731-139A-E45A-5A7AE2C0AE8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0B290C6C-EE50-E62D-8876-A29A4F5CC7D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317314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4EF1CB-62D5-0F39-68B6-4F89EC2D9253}"/>
              </a:ext>
            </a:extLst>
          </p:cNvPr>
          <p:cNvSpPr/>
          <p:nvPr userDrawn="1"/>
        </p:nvSpPr>
        <p:spPr>
          <a:xfrm rot="10800000">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892" b="0" i="0">
              <a:latin typeface="Fidelity Sans 2" panose="020B0504050501040104" pitchFamily="34" charset="0"/>
            </a:endParaRP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517CCC3C-9961-EB41-A456-AA71DADBB0C6}"/>
              </a:ext>
            </a:extLst>
          </p:cNvPr>
          <p:cNvSpPr>
            <a:spLocks noGrp="1"/>
          </p:cNvSpPr>
          <p:nvPr>
            <p:ph type="dt" sz="half" idx="14"/>
          </p:nvPr>
        </p:nvSpPr>
        <p:spPr/>
        <p:txBody>
          <a:bodyPr/>
          <a:lstStyle>
            <a:lvl1pPr>
              <a:defRPr/>
            </a:lvl1pPr>
          </a:lstStyle>
          <a:p>
            <a:r>
              <a:rPr lang="en-CA"/>
              <a:t>XXXXXX.XX</a:t>
            </a:r>
          </a:p>
        </p:txBody>
      </p:sp>
      <p:sp>
        <p:nvSpPr>
          <p:cNvPr id="2" name="Title 1">
            <a:extLst>
              <a:ext uri="{FF2B5EF4-FFF2-40B4-BE49-F238E27FC236}">
                <a16:creationId xmlns:a16="http://schemas.microsoft.com/office/drawing/2014/main" id="{550FF8C4-6FB0-BA73-7EE9-80C1DC6E2BDC}"/>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7" name="Text Placeholder 7">
            <a:extLst>
              <a:ext uri="{FF2B5EF4-FFF2-40B4-BE49-F238E27FC236}">
                <a16:creationId xmlns:a16="http://schemas.microsoft.com/office/drawing/2014/main" id="{CDAE7658-C676-E96D-D1AC-0FA18D1F03D5}"/>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445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1627EF-307E-E370-BFAD-65E9D5C61055}"/>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B3EF08E2-6303-CD5E-B8C5-9BE80C5DC698}"/>
              </a:ext>
            </a:extLst>
          </p:cNvPr>
          <p:cNvSpPr>
            <a:spLocks noGrp="1"/>
          </p:cNvSpPr>
          <p:nvPr>
            <p:ph type="body" sz="quarter" idx="13"/>
          </p:nvPr>
        </p:nvSpPr>
        <p:spPr>
          <a:xfrm>
            <a:off x="459000" y="1183341"/>
            <a:ext cx="6861972"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
        <p:nvSpPr>
          <p:cNvPr id="4" name="Date Placeholder 3">
            <a:extLst>
              <a:ext uri="{FF2B5EF4-FFF2-40B4-BE49-F238E27FC236}">
                <a16:creationId xmlns:a16="http://schemas.microsoft.com/office/drawing/2014/main" id="{CF6CB306-C39D-DB46-A856-9B6AF3690E65}"/>
              </a:ext>
            </a:extLst>
          </p:cNvPr>
          <p:cNvSpPr>
            <a:spLocks noGrp="1"/>
          </p:cNvSpPr>
          <p:nvPr>
            <p:ph type="dt" sz="half" idx="14"/>
          </p:nvPr>
        </p:nvSpPr>
        <p:spPr/>
        <p:txBody>
          <a:bodyPr/>
          <a:lstStyle>
            <a:lvl1pPr>
              <a:defRPr/>
            </a:lvl1pPr>
          </a:lstStyle>
          <a:p>
            <a:r>
              <a:rPr lang="en-CA"/>
              <a:t>XXXXXX.XX</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vert="horz" lIns="0" tIns="0" rIns="0" bIns="0" rtlCol="0" anchor="b" anchorCtr="0"/>
          <a:lstStyle>
            <a:lvl1pPr>
              <a:defRPr lang="en-US" dirty="0"/>
            </a:lvl1pPr>
          </a:lstStyle>
          <a:p>
            <a:endParaRPr lang="en-CA"/>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00652360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WHT Head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2"/>
            <a:ext cx="7772400" cy="8283388"/>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4" name="Date Placeholder 3">
            <a:extLst>
              <a:ext uri="{FF2B5EF4-FFF2-40B4-BE49-F238E27FC236}">
                <a16:creationId xmlns:a16="http://schemas.microsoft.com/office/drawing/2014/main" id="{78554D2F-820B-2EFA-BE83-EEAD776730A5}"/>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39AD17C0-E1EA-52D6-2FC4-36101D250AFE}"/>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8E65B4D-6005-8E8C-ADD4-9B9175C8B17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1">
            <a:extLst>
              <a:ext uri="{FF2B5EF4-FFF2-40B4-BE49-F238E27FC236}">
                <a16:creationId xmlns:a16="http://schemas.microsoft.com/office/drawing/2014/main" id="{9AFB6042-048D-6FBC-F075-1FB042BF8B9A}"/>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372170F2-E08D-C8BB-4610-BCD5EEDD34A3}"/>
              </a:ext>
            </a:extLst>
          </p:cNvPr>
          <p:cNvSpPr>
            <a:spLocks noGrp="1"/>
          </p:cNvSpPr>
          <p:nvPr>
            <p:ph type="body" sz="quarter" idx="13"/>
          </p:nvPr>
        </p:nvSpPr>
        <p:spPr>
          <a:xfrm>
            <a:off x="459000" y="1183341"/>
            <a:ext cx="6861973"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Tree>
    <p:extLst>
      <p:ext uri="{BB962C8B-B14F-4D97-AF65-F5344CB8AC3E}">
        <p14:creationId xmlns:p14="http://schemas.microsoft.com/office/powerpoint/2010/main" val="31573371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56B00E-2768-9A0D-87B9-248EEED96E71}"/>
              </a:ext>
            </a:extLst>
          </p:cNvPr>
          <p:cNvSpPr/>
          <p:nvPr userDrawn="1"/>
        </p:nvSpPr>
        <p:spPr>
          <a:xfrm rot="10800000" flipV="1">
            <a:off x="0" y="2"/>
            <a:ext cx="7772400" cy="177501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vl2pPr>
              <a:defRPr lang="en-US" dirty="0">
                <a:solidFill>
                  <a:schemeClr val="tx2"/>
                </a:solidFill>
              </a:defRPr>
            </a:lvl2pPr>
          </a:lstStyle>
          <a:p>
            <a:pPr lvl="0"/>
            <a:r>
              <a:rPr lang="en-US"/>
              <a:t>Click to edit Master text styles</a:t>
            </a:r>
            <a:br>
              <a:rPr lang="en-US"/>
            </a:br>
            <a:endParaRPr lang="en-US"/>
          </a:p>
        </p:txBody>
      </p:sp>
      <p:sp>
        <p:nvSpPr>
          <p:cNvPr id="3" name="Date Placeholder 2">
            <a:extLst>
              <a:ext uri="{FF2B5EF4-FFF2-40B4-BE49-F238E27FC236}">
                <a16:creationId xmlns:a16="http://schemas.microsoft.com/office/drawing/2014/main" id="{5ED260EE-AD63-E648-87F5-05F5FE208D8A}"/>
              </a:ext>
            </a:extLst>
          </p:cNvPr>
          <p:cNvSpPr>
            <a:spLocks noGrp="1"/>
          </p:cNvSpPr>
          <p:nvPr>
            <p:ph type="dt" sz="half" idx="14"/>
          </p:nvPr>
        </p:nvSpPr>
        <p:spPr/>
        <p:txBody>
          <a:bodyPr/>
          <a:lstStyle>
            <a:lvl1pPr>
              <a:defRPr/>
            </a:lvl1pPr>
          </a:lstStyle>
          <a:p>
            <a:r>
              <a:rPr lang="en-CA"/>
              <a:t>XXXXXX.XX</a:t>
            </a:r>
          </a:p>
        </p:txBody>
      </p:sp>
    </p:spTree>
    <p:extLst>
      <p:ext uri="{BB962C8B-B14F-4D97-AF65-F5344CB8AC3E}">
        <p14:creationId xmlns:p14="http://schemas.microsoft.com/office/powerpoint/2010/main" val="337141227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1BEFD9B1-515C-AB4D-BDF5-D4F10A6FC38E}"/>
              </a:ext>
            </a:extLst>
          </p:cNvPr>
          <p:cNvSpPr>
            <a:spLocks noGrp="1"/>
          </p:cNvSpPr>
          <p:nvPr>
            <p:ph type="dt" sz="half" idx="13"/>
          </p:nvPr>
        </p:nvSpPr>
        <p:spPr/>
        <p:txBody>
          <a:bodyPr/>
          <a:lstStyle>
            <a:lvl1pPr>
              <a:defRPr/>
            </a:lvl1pPr>
          </a:lstStyle>
          <a:p>
            <a:r>
              <a:rPr lang="en-CA"/>
              <a:t>XXXXXX.XX</a:t>
            </a:r>
          </a:p>
        </p:txBody>
      </p:sp>
    </p:spTree>
    <p:extLst>
      <p:ext uri="{BB962C8B-B14F-4D97-AF65-F5344CB8AC3E}">
        <p14:creationId xmlns:p14="http://schemas.microsoft.com/office/powerpoint/2010/main" val="41057857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415468" y="9584867"/>
            <a:ext cx="905505" cy="278810"/>
          </a:xfrm>
          <a:prstGeom prst="rect">
            <a:avLst/>
          </a:prstGeom>
        </p:spPr>
        <p:txBody>
          <a:bodyPr vert="horz" wrap="none" lIns="0" tIns="0" rIns="0" bIns="0" rtlCol="0" anchor="b" anchorCtr="0"/>
          <a:lstStyle>
            <a:lvl1pPr algn="r">
              <a:defRPr lang="en-US" sz="618" kern="1200" smtClean="0">
                <a:solidFill>
                  <a:schemeClr val="tx2"/>
                </a:solidFill>
                <a:latin typeface="Fidelity Sans 2" panose="020B0504050501040104" pitchFamily="34" charset="0"/>
                <a:ea typeface="ＭＳ Ｐゴシック" pitchFamily="34" charset="-128"/>
                <a:cs typeface="Calibri" panose="020F0502020204030204" pitchFamily="34" charset="0"/>
              </a:defRPr>
            </a:lvl1pPr>
          </a:lstStyle>
          <a:p>
            <a:r>
              <a:rPr lang="en-CA"/>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9000" y="535518"/>
            <a:ext cx="6869545" cy="1144063"/>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1428" y="2268070"/>
            <a:ext cx="6869545" cy="66913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1428" y="9328161"/>
            <a:ext cx="5940036" cy="535516"/>
          </a:xfrm>
          <a:prstGeom prst="rect">
            <a:avLst/>
          </a:prstGeom>
        </p:spPr>
        <p:txBody>
          <a:bodyPr vert="horz" lIns="0" tIns="0" rIns="0" bIns="0" rtlCol="0" anchor="b" anchorCtr="0"/>
          <a:lstStyle>
            <a:lvl1pPr algn="l">
              <a:lnSpc>
                <a:spcPts val="695"/>
              </a:lnSpc>
              <a:defRPr sz="618">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356211" cy="535516"/>
          </a:xfrm>
          <a:prstGeom prst="rect">
            <a:avLst/>
          </a:prstGeom>
        </p:spPr>
        <p:txBody>
          <a:bodyPr vert="horz" lIns="91440" tIns="45720" rIns="91440" bIns="45720" rtlCol="0" anchor="ctr"/>
          <a:lstStyle>
            <a:lvl1pPr algn="r">
              <a:defRPr sz="773">
                <a:solidFill>
                  <a:schemeClr val="tx2"/>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25234965"/>
      </p:ext>
    </p:extLst>
  </p:cSld>
  <p:clrMap bg1="lt1" tx1="dk1" bg2="lt2" tx2="dk2" accent1="accent1" accent2="accent2" accent3="accent3" accent4="accent4" accent5="accent5" accent6="accent6" hlink="hlink" folHlink="folHlink"/>
  <p:sldLayoutIdLst>
    <p:sldLayoutId id="2147483715" r:id="rId1"/>
    <p:sldLayoutId id="2147483702" r:id="rId2"/>
    <p:sldLayoutId id="2147483694" r:id="rId3"/>
    <p:sldLayoutId id="2147483714" r:id="rId4"/>
    <p:sldLayoutId id="2147483690" r:id="rId5"/>
    <p:sldLayoutId id="2147483692" r:id="rId6"/>
    <p:sldLayoutId id="2147483688" r:id="rId7"/>
    <p:sldLayoutId id="2147483703" r:id="rId8"/>
    <p:sldLayoutId id="2147483691" r:id="rId9"/>
    <p:sldLayoutId id="2147483716" r:id="rId10"/>
  </p:sldLayoutIdLst>
  <p:hf hdr="0" dt="0"/>
  <p:txStyles>
    <p:titleStyle>
      <a:lvl1pPr algn="l" defTabSz="800741" rtl="0" eaLnBrk="1" latinLnBrk="0" hangingPunct="1">
        <a:lnSpc>
          <a:spcPct val="100000"/>
        </a:lnSpc>
        <a:spcBef>
          <a:spcPct val="0"/>
        </a:spcBef>
        <a:buNone/>
        <a:defRPr lang="en-US" sz="2164" kern="1200" dirty="0">
          <a:solidFill>
            <a:schemeClr val="accent1"/>
          </a:solidFill>
          <a:latin typeface="+mj-lt"/>
          <a:ea typeface="+mn-ea"/>
          <a:cs typeface="Calibri" panose="020F0502020204030204" pitchFamily="34" charset="0"/>
        </a:defRPr>
      </a:lvl1pPr>
    </p:titleStyle>
    <p:bodyStyle>
      <a:lvl1pPr marL="0"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1pPr>
      <a:lvl2pPr marL="400371"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2pPr>
      <a:lvl3pPr marL="800741"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3pPr>
      <a:lvl4pPr marL="120111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4pPr>
      <a:lvl5pPr marL="160148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5pPr>
      <a:lvl6pPr marL="2202037"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6pPr>
      <a:lvl7pPr marL="2602408"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7pPr>
      <a:lvl8pPr marL="300277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8pPr>
      <a:lvl9pPr marL="340314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9pPr>
    </p:bodyStyle>
    <p:otherStyle>
      <a:defPPr>
        <a:defRPr lang="en-US"/>
      </a:defPPr>
      <a:lvl1pPr marL="0" algn="l" defTabSz="800741" rtl="0" eaLnBrk="1" latinLnBrk="0" hangingPunct="1">
        <a:defRPr sz="1576" kern="1200">
          <a:solidFill>
            <a:schemeClr val="tx1"/>
          </a:solidFill>
          <a:latin typeface="+mn-lt"/>
          <a:ea typeface="+mn-ea"/>
          <a:cs typeface="+mn-cs"/>
        </a:defRPr>
      </a:lvl1pPr>
      <a:lvl2pPr marL="400371" algn="l" defTabSz="800741" rtl="0" eaLnBrk="1" latinLnBrk="0" hangingPunct="1">
        <a:defRPr sz="1576" kern="1200">
          <a:solidFill>
            <a:schemeClr val="tx1"/>
          </a:solidFill>
          <a:latin typeface="+mn-lt"/>
          <a:ea typeface="+mn-ea"/>
          <a:cs typeface="+mn-cs"/>
        </a:defRPr>
      </a:lvl2pPr>
      <a:lvl3pPr marL="800741" algn="l" defTabSz="800741" rtl="0" eaLnBrk="1" latinLnBrk="0" hangingPunct="1">
        <a:defRPr sz="1576" kern="1200">
          <a:solidFill>
            <a:schemeClr val="tx1"/>
          </a:solidFill>
          <a:latin typeface="+mn-lt"/>
          <a:ea typeface="+mn-ea"/>
          <a:cs typeface="+mn-cs"/>
        </a:defRPr>
      </a:lvl3pPr>
      <a:lvl4pPr marL="1201111" algn="l" defTabSz="800741" rtl="0" eaLnBrk="1" latinLnBrk="0" hangingPunct="1">
        <a:defRPr sz="1576" kern="1200">
          <a:solidFill>
            <a:schemeClr val="tx1"/>
          </a:solidFill>
          <a:latin typeface="+mn-lt"/>
          <a:ea typeface="+mn-ea"/>
          <a:cs typeface="+mn-cs"/>
        </a:defRPr>
      </a:lvl4pPr>
      <a:lvl5pPr marL="1601482" algn="l" defTabSz="800741" rtl="0" eaLnBrk="1" latinLnBrk="0" hangingPunct="1">
        <a:defRPr sz="1576" kern="1200">
          <a:solidFill>
            <a:schemeClr val="tx1"/>
          </a:solidFill>
          <a:latin typeface="+mn-lt"/>
          <a:ea typeface="+mn-ea"/>
          <a:cs typeface="+mn-cs"/>
        </a:defRPr>
      </a:lvl5pPr>
      <a:lvl6pPr marL="2001852" algn="l" defTabSz="800741" rtl="0" eaLnBrk="1" latinLnBrk="0" hangingPunct="1">
        <a:defRPr sz="1576" kern="1200">
          <a:solidFill>
            <a:schemeClr val="tx1"/>
          </a:solidFill>
          <a:latin typeface="+mn-lt"/>
          <a:ea typeface="+mn-ea"/>
          <a:cs typeface="+mn-cs"/>
        </a:defRPr>
      </a:lvl6pPr>
      <a:lvl7pPr marL="2402223" algn="l" defTabSz="800741" rtl="0" eaLnBrk="1" latinLnBrk="0" hangingPunct="1">
        <a:defRPr sz="1576" kern="1200">
          <a:solidFill>
            <a:schemeClr val="tx1"/>
          </a:solidFill>
          <a:latin typeface="+mn-lt"/>
          <a:ea typeface="+mn-ea"/>
          <a:cs typeface="+mn-cs"/>
        </a:defRPr>
      </a:lvl7pPr>
      <a:lvl8pPr marL="2802593" algn="l" defTabSz="800741" rtl="0" eaLnBrk="1" latinLnBrk="0" hangingPunct="1">
        <a:defRPr sz="1576" kern="1200">
          <a:solidFill>
            <a:schemeClr val="tx1"/>
          </a:solidFill>
          <a:latin typeface="+mn-lt"/>
          <a:ea typeface="+mn-ea"/>
          <a:cs typeface="+mn-cs"/>
        </a:defRPr>
      </a:lvl8pPr>
      <a:lvl9pPr marL="3202964" algn="l" defTabSz="800741" rtl="0" eaLnBrk="1" latinLnBrk="0" hangingPunct="1">
        <a:defRPr sz="1576"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9" userDrawn="1">
          <p15:clr>
            <a:srgbClr val="F26B43"/>
          </p15:clr>
        </p15:guide>
        <p15:guide id="4" pos="1304" userDrawn="1">
          <p15:clr>
            <a:srgbClr val="F26B43"/>
          </p15:clr>
        </p15:guide>
        <p15:guide id="5" pos="1347" userDrawn="1">
          <p15:clr>
            <a:srgbClr val="F26B43"/>
          </p15:clr>
        </p15:guide>
        <p15:guide id="6" pos="2436" userDrawn="1">
          <p15:clr>
            <a:srgbClr val="F26B43"/>
          </p15:clr>
        </p15:guide>
        <p15:guide id="7" pos="2479" userDrawn="1">
          <p15:clr>
            <a:srgbClr val="F26B43"/>
          </p15:clr>
        </p15:guide>
        <p15:guide id="8" pos="3564" userDrawn="1">
          <p15:clr>
            <a:srgbClr val="F26B43"/>
          </p15:clr>
        </p15:guide>
        <p15:guide id="10" orient="horz" pos="8039" userDrawn="1">
          <p15:clr>
            <a:srgbClr val="F26B43"/>
          </p15:clr>
        </p15:guide>
        <p15:guide id="11" orient="horz" pos="1447" userDrawn="1">
          <p15:clr>
            <a:srgbClr val="F26B43"/>
          </p15:clr>
        </p15:guide>
        <p15:guide id="12" orient="horz" pos="7476" userDrawn="1">
          <p15:clr>
            <a:srgbClr val="F26B43"/>
          </p15:clr>
        </p15:guide>
        <p15:guide id="13" orient="horz" pos="1849" userDrawn="1">
          <p15:clr>
            <a:srgbClr val="F26B43"/>
          </p15:clr>
        </p15:guide>
        <p15:guide id="14" orient="horz" pos="48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sv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3" Type="http://schemas.openxmlformats.org/officeDocument/2006/relationships/image" Target="../media/image17.svg"/><Relationship Id="rId7" Type="http://schemas.openxmlformats.org/officeDocument/2006/relationships/hyperlink" Target="https://nb.fidelity.com/public/nb/default/resourceslibrary/articles/irslimits?ccsource=em_nb_oft_HCUCTL_1124" TargetMode="External"/><Relationship Id="rId12"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10.xml"/><Relationship Id="rId6" Type="http://schemas.openxmlformats.org/officeDocument/2006/relationships/hyperlink" Target="netbenefits.com" TargetMode="External"/><Relationship Id="rId11" Type="http://schemas.openxmlformats.org/officeDocument/2006/relationships/image" Target="../media/image23.svg"/><Relationship Id="rId5" Type="http://schemas.openxmlformats.org/officeDocument/2006/relationships/image" Target="../media/image19.svg"/><Relationship Id="rId15" Type="http://schemas.openxmlformats.org/officeDocument/2006/relationships/image" Target="../media/image27.sv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1.sv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idelity Investments - Wikipedia">
            <a:extLst>
              <a:ext uri="{FF2B5EF4-FFF2-40B4-BE49-F238E27FC236}">
                <a16:creationId xmlns:a16="http://schemas.microsoft.com/office/drawing/2014/main" id="{DC346E77-9A87-5CD8-BC68-60B056D06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564" y="415276"/>
            <a:ext cx="2089820" cy="4724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F39543-29AE-78E2-61FB-5FA14DE8B5CA}"/>
              </a:ext>
            </a:extLst>
          </p:cNvPr>
          <p:cNvSpPr txBox="1">
            <a:spLocks/>
          </p:cNvSpPr>
          <p:nvPr/>
        </p:nvSpPr>
        <p:spPr>
          <a:xfrm>
            <a:off x="419100" y="1779333"/>
            <a:ext cx="2990109" cy="2154436"/>
          </a:xfrm>
          <a:prstGeom prst="rect">
            <a:avLst/>
          </a:prstGeom>
        </p:spPr>
        <p:txBody>
          <a:bodyPr lIns="0" tIns="0" rIns="0" bIns="0" anchor="t">
            <a:spAutoFit/>
          </a:bodyPr>
          <a:lstStyle>
            <a:lvl1pPr algn="l" defTabSz="1036290" rtl="0" eaLnBrk="1" latinLnBrk="0" hangingPunct="1">
              <a:lnSpc>
                <a:spcPct val="100000"/>
              </a:lnSpc>
              <a:spcBef>
                <a:spcPct val="0"/>
              </a:spcBef>
              <a:buNone/>
              <a:defRPr lang="en-US" sz="2800" kern="1200" dirty="0">
                <a:solidFill>
                  <a:schemeClr val="accent1"/>
                </a:solidFill>
                <a:latin typeface="+mj-lt"/>
                <a:ea typeface="+mn-ea"/>
                <a:cs typeface="Calibri" panose="020F0502020204030204" pitchFamily="34" charset="0"/>
              </a:defRPr>
            </a:lvl1pPr>
          </a:lstStyle>
          <a:p>
            <a:r>
              <a:rPr lang="en-US" dirty="0"/>
              <a:t>SECURE 2.0 Section #109 – Higher Catch-up Contribution Limit</a:t>
            </a:r>
          </a:p>
        </p:txBody>
      </p:sp>
      <p:grpSp>
        <p:nvGrpSpPr>
          <p:cNvPr id="26" name="Group 25">
            <a:extLst>
              <a:ext uri="{FF2B5EF4-FFF2-40B4-BE49-F238E27FC236}">
                <a16:creationId xmlns:a16="http://schemas.microsoft.com/office/drawing/2014/main" id="{3EB2E2E8-3558-DC11-0E0C-D7C2CDCC0E32}"/>
              </a:ext>
            </a:extLst>
          </p:cNvPr>
          <p:cNvGrpSpPr/>
          <p:nvPr/>
        </p:nvGrpSpPr>
        <p:grpSpPr>
          <a:xfrm>
            <a:off x="419100" y="4165600"/>
            <a:ext cx="6931593" cy="1476720"/>
            <a:chOff x="419100" y="4165600"/>
            <a:chExt cx="6931593" cy="1476720"/>
          </a:xfrm>
        </p:grpSpPr>
        <p:sp>
          <p:nvSpPr>
            <p:cNvPr id="17" name="Rounded Rectangle 14">
              <a:extLst>
                <a:ext uri="{FF2B5EF4-FFF2-40B4-BE49-F238E27FC236}">
                  <a16:creationId xmlns:a16="http://schemas.microsoft.com/office/drawing/2014/main" id="{CC97C353-EF54-9946-3939-D3380081F138}"/>
                </a:ext>
              </a:extLst>
            </p:cNvPr>
            <p:cNvSpPr/>
            <p:nvPr/>
          </p:nvSpPr>
          <p:spPr>
            <a:xfrm>
              <a:off x="419101" y="4739572"/>
              <a:ext cx="6931592" cy="90274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On December 29, 2022, The Secure 2.0 Act was signed into law by the White House. The retirement legislation includes significant changes that could help strengthen the retirement system and improve Americans’ financial readiness for retirement. One key change aims to enhance retirement readiness through workplace savings plans—the higher catch-up contribution. </a:t>
              </a:r>
            </a:p>
          </p:txBody>
        </p:sp>
        <p:grpSp>
          <p:nvGrpSpPr>
            <p:cNvPr id="8" name="Group 7">
              <a:extLst>
                <a:ext uri="{FF2B5EF4-FFF2-40B4-BE49-F238E27FC236}">
                  <a16:creationId xmlns:a16="http://schemas.microsoft.com/office/drawing/2014/main" id="{12BA5E54-A448-B3CB-FECD-DAB7B3B43E94}"/>
                </a:ext>
              </a:extLst>
            </p:cNvPr>
            <p:cNvGrpSpPr/>
            <p:nvPr/>
          </p:nvGrpSpPr>
          <p:grpSpPr>
            <a:xfrm>
              <a:off x="419100" y="4165600"/>
              <a:ext cx="6931592" cy="561794"/>
              <a:chOff x="419100" y="4165600"/>
              <a:chExt cx="6931592" cy="561794"/>
            </a:xfrm>
          </p:grpSpPr>
          <p:sp>
            <p:nvSpPr>
              <p:cNvPr id="6" name="TextBox 5">
                <a:extLst>
                  <a:ext uri="{FF2B5EF4-FFF2-40B4-BE49-F238E27FC236}">
                    <a16:creationId xmlns:a16="http://schemas.microsoft.com/office/drawing/2014/main" id="{37646197-177B-2AB2-C734-74CF45DA6D54}"/>
                  </a:ext>
                </a:extLst>
              </p:cNvPr>
              <p:cNvSpPr txBox="1"/>
              <p:nvPr/>
            </p:nvSpPr>
            <p:spPr>
              <a:xfrm>
                <a:off x="419100" y="4165600"/>
                <a:ext cx="6931592" cy="561794"/>
              </a:xfrm>
              <a:prstGeom prst="rect">
                <a:avLst/>
              </a:prstGeom>
              <a:solidFill>
                <a:schemeClr val="accent2"/>
              </a:solidFill>
            </p:spPr>
            <p:txBody>
              <a:bodyPr wrap="square" lIns="640080" anchor="ctr" anchorCtr="0">
                <a:noAutofit/>
              </a:bodyPr>
              <a:lstStyle/>
              <a:p>
                <a:r>
                  <a:rPr lang="en-US" sz="1800" kern="100" dirty="0">
                    <a:solidFill>
                      <a:schemeClr val="bg1"/>
                    </a:solidFill>
                    <a:latin typeface="+mj-lt"/>
                    <a:ea typeface="Aptos" panose="020B0004020202020204" pitchFamily="34" charset="0"/>
                    <a:cs typeface="Times New Roman" panose="02020603050405020304" pitchFamily="18" charset="0"/>
                  </a:rPr>
                  <a:t>Background</a:t>
                </a:r>
                <a:endParaRPr lang="en-US" dirty="0">
                  <a:solidFill>
                    <a:schemeClr val="bg1"/>
                  </a:solidFill>
                  <a:latin typeface="+mj-lt"/>
                </a:endParaRPr>
              </a:p>
            </p:txBody>
          </p:sp>
          <p:grpSp>
            <p:nvGrpSpPr>
              <p:cNvPr id="42" name="Group 41">
                <a:extLst>
                  <a:ext uri="{FF2B5EF4-FFF2-40B4-BE49-F238E27FC236}">
                    <a16:creationId xmlns:a16="http://schemas.microsoft.com/office/drawing/2014/main" id="{5A4F08CF-A6BF-2E26-A607-82E54F0623BF}"/>
                  </a:ext>
                </a:extLst>
              </p:cNvPr>
              <p:cNvGrpSpPr/>
              <p:nvPr/>
            </p:nvGrpSpPr>
            <p:grpSpPr>
              <a:xfrm>
                <a:off x="561408" y="4256966"/>
                <a:ext cx="358061" cy="358061"/>
                <a:chOff x="363686" y="2486126"/>
                <a:chExt cx="358061" cy="358061"/>
              </a:xfrm>
            </p:grpSpPr>
            <p:sp>
              <p:nvSpPr>
                <p:cNvPr id="32" name="Oval 31">
                  <a:extLst>
                    <a:ext uri="{FF2B5EF4-FFF2-40B4-BE49-F238E27FC236}">
                      <a16:creationId xmlns:a16="http://schemas.microsoft.com/office/drawing/2014/main" id="{5009218E-51EA-6B2E-498B-0C589AB736A4}"/>
                    </a:ext>
                  </a:extLst>
                </p:cNvPr>
                <p:cNvSpPr/>
                <p:nvPr/>
              </p:nvSpPr>
              <p:spPr>
                <a:xfrm>
                  <a:off x="363686" y="2486126"/>
                  <a:ext cx="358061" cy="358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41" name="Picture Placeholder 73">
                  <a:extLst>
                    <a:ext uri="{FF2B5EF4-FFF2-40B4-BE49-F238E27FC236}">
                      <a16:creationId xmlns:a16="http://schemas.microsoft.com/office/drawing/2014/main" id="{A2A2E774-4336-2EA4-6918-F1265C55289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131" r="131"/>
                <a:stretch>
                  <a:fillRect/>
                </a:stretch>
              </p:blipFill>
              <p:spPr>
                <a:xfrm>
                  <a:off x="444883" y="2567323"/>
                  <a:ext cx="195667" cy="195667"/>
                </a:xfrm>
                <a:prstGeom prst="rect">
                  <a:avLst/>
                </a:prstGeom>
              </p:spPr>
            </p:pic>
          </p:grpSp>
        </p:grpSp>
      </p:grpSp>
      <p:pic>
        <p:nvPicPr>
          <p:cNvPr id="4" name="Picture 3">
            <a:extLst>
              <a:ext uri="{FF2B5EF4-FFF2-40B4-BE49-F238E27FC236}">
                <a16:creationId xmlns:a16="http://schemas.microsoft.com/office/drawing/2014/main" id="{51411110-940D-B434-564E-0F55E89F3A38}"/>
              </a:ext>
            </a:extLst>
          </p:cNvPr>
          <p:cNvPicPr>
            <a:picLocks noChangeAspect="1"/>
          </p:cNvPicPr>
          <p:nvPr/>
        </p:nvPicPr>
        <p:blipFill>
          <a:blip r:embed="rId5"/>
          <a:srcRect t="11949" b="11949"/>
          <a:stretch/>
        </p:blipFill>
        <p:spPr>
          <a:xfrm>
            <a:off x="3935413" y="1344"/>
            <a:ext cx="3836987" cy="3781450"/>
          </a:xfrm>
          <a:prstGeom prst="rect">
            <a:avLst/>
          </a:prstGeom>
        </p:spPr>
      </p:pic>
      <p:grpSp>
        <p:nvGrpSpPr>
          <p:cNvPr id="25" name="Group 24">
            <a:extLst>
              <a:ext uri="{FF2B5EF4-FFF2-40B4-BE49-F238E27FC236}">
                <a16:creationId xmlns:a16="http://schemas.microsoft.com/office/drawing/2014/main" id="{6BD5300B-EF65-0F74-F1B1-2B2E224F913B}"/>
              </a:ext>
            </a:extLst>
          </p:cNvPr>
          <p:cNvGrpSpPr/>
          <p:nvPr/>
        </p:nvGrpSpPr>
        <p:grpSpPr>
          <a:xfrm>
            <a:off x="419101" y="5995220"/>
            <a:ext cx="6934199" cy="1294809"/>
            <a:chOff x="419101" y="6142163"/>
            <a:chExt cx="6934199" cy="1294809"/>
          </a:xfrm>
        </p:grpSpPr>
        <p:sp>
          <p:nvSpPr>
            <p:cNvPr id="49" name="Rounded Rectangle 14">
              <a:extLst>
                <a:ext uri="{FF2B5EF4-FFF2-40B4-BE49-F238E27FC236}">
                  <a16:creationId xmlns:a16="http://schemas.microsoft.com/office/drawing/2014/main" id="{148B0557-FBE1-25D1-74CE-094B748E0353}"/>
                </a:ext>
              </a:extLst>
            </p:cNvPr>
            <p:cNvSpPr/>
            <p:nvPr/>
          </p:nvSpPr>
          <p:spPr>
            <a:xfrm>
              <a:off x="419101" y="6720814"/>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Starting in 2025, if your plan allows, individuals turning age 60 to 63 will be able to make additional catch-up contributions totaling $11,250 annually to their </a:t>
              </a:r>
              <a:r>
                <a:rPr lang="en-US" sz="1100" kern="100" dirty="0">
                  <a:solidFill>
                    <a:srgbClr val="FC27E5"/>
                  </a:solidFill>
                  <a:ea typeface="Aptos" panose="020B0004020202020204" pitchFamily="34" charset="0"/>
                  <a:cs typeface="Times New Roman" panose="02020603050405020304" pitchFamily="18" charset="0"/>
                </a:rPr>
                <a:t>&lt;401(k); 403(b)&gt; </a:t>
              </a:r>
              <a:r>
                <a:rPr lang="en-US" sz="1100" kern="100" dirty="0">
                  <a:solidFill>
                    <a:schemeClr val="tx1"/>
                  </a:solidFill>
                  <a:ea typeface="Aptos" panose="020B0004020202020204" pitchFamily="34" charset="0"/>
                  <a:cs typeface="Times New Roman" panose="02020603050405020304" pitchFamily="18" charset="0"/>
                </a:rPr>
                <a:t>plan. This amount may be adjusted annually by the IRS.</a:t>
              </a:r>
            </a:p>
          </p:txBody>
        </p:sp>
        <p:grpSp>
          <p:nvGrpSpPr>
            <p:cNvPr id="22" name="Group 21">
              <a:extLst>
                <a:ext uri="{FF2B5EF4-FFF2-40B4-BE49-F238E27FC236}">
                  <a16:creationId xmlns:a16="http://schemas.microsoft.com/office/drawing/2014/main" id="{83038AC0-93E8-3233-8E03-CB1BCECD9081}"/>
                </a:ext>
              </a:extLst>
            </p:cNvPr>
            <p:cNvGrpSpPr/>
            <p:nvPr/>
          </p:nvGrpSpPr>
          <p:grpSpPr>
            <a:xfrm>
              <a:off x="421708" y="6142163"/>
              <a:ext cx="6931592" cy="561794"/>
              <a:chOff x="421708" y="6142163"/>
              <a:chExt cx="6931592" cy="561794"/>
            </a:xfrm>
          </p:grpSpPr>
          <p:sp>
            <p:nvSpPr>
              <p:cNvPr id="11" name="TextBox 10">
                <a:extLst>
                  <a:ext uri="{FF2B5EF4-FFF2-40B4-BE49-F238E27FC236}">
                    <a16:creationId xmlns:a16="http://schemas.microsoft.com/office/drawing/2014/main" id="{149E4B05-FE70-B09C-B5B1-A5A36704C122}"/>
                  </a:ext>
                </a:extLst>
              </p:cNvPr>
              <p:cNvSpPr txBox="1"/>
              <p:nvPr/>
            </p:nvSpPr>
            <p:spPr>
              <a:xfrm>
                <a:off x="421708" y="6142163"/>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is Higher Catch-up?</a:t>
                </a:r>
              </a:p>
            </p:txBody>
          </p:sp>
          <p:grpSp>
            <p:nvGrpSpPr>
              <p:cNvPr id="21" name="Group 20">
                <a:extLst>
                  <a:ext uri="{FF2B5EF4-FFF2-40B4-BE49-F238E27FC236}">
                    <a16:creationId xmlns:a16="http://schemas.microsoft.com/office/drawing/2014/main" id="{6852492E-6EC5-4460-7ACF-54D6947D86A9}"/>
                  </a:ext>
                </a:extLst>
              </p:cNvPr>
              <p:cNvGrpSpPr/>
              <p:nvPr/>
            </p:nvGrpSpPr>
            <p:grpSpPr>
              <a:xfrm>
                <a:off x="564016" y="6233529"/>
                <a:ext cx="358061" cy="358061"/>
                <a:chOff x="564016" y="6233529"/>
                <a:chExt cx="358061" cy="358061"/>
              </a:xfrm>
            </p:grpSpPr>
            <p:sp>
              <p:nvSpPr>
                <p:cNvPr id="13" name="Oval 12">
                  <a:extLst>
                    <a:ext uri="{FF2B5EF4-FFF2-40B4-BE49-F238E27FC236}">
                      <a16:creationId xmlns:a16="http://schemas.microsoft.com/office/drawing/2014/main" id="{5C8A54F7-4A3E-78A6-28EA-232C22ABC804}"/>
                    </a:ext>
                  </a:extLst>
                </p:cNvPr>
                <p:cNvSpPr/>
                <p:nvPr/>
              </p:nvSpPr>
              <p:spPr>
                <a:xfrm>
                  <a:off x="564016" y="6233529"/>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73" name="Picture Placeholder 75">
                  <a:extLst>
                    <a:ext uri="{FF2B5EF4-FFF2-40B4-BE49-F238E27FC236}">
                      <a16:creationId xmlns:a16="http://schemas.microsoft.com/office/drawing/2014/main" id="{210DCE91-F169-DF9F-D17B-413C5E090990}"/>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rcRect l="131" r="131"/>
                <a:stretch>
                  <a:fillRect/>
                </a:stretch>
              </p:blipFill>
              <p:spPr>
                <a:xfrm>
                  <a:off x="624311" y="6296939"/>
                  <a:ext cx="232254" cy="232254"/>
                </a:xfrm>
                <a:prstGeom prst="rect">
                  <a:avLst/>
                </a:prstGeom>
              </p:spPr>
            </p:pic>
          </p:grpSp>
        </p:grpSp>
      </p:grpSp>
      <p:grpSp>
        <p:nvGrpSpPr>
          <p:cNvPr id="27" name="Group 26">
            <a:extLst>
              <a:ext uri="{FF2B5EF4-FFF2-40B4-BE49-F238E27FC236}">
                <a16:creationId xmlns:a16="http://schemas.microsoft.com/office/drawing/2014/main" id="{59FB490C-0E83-766C-9FEA-2A5100C10127}"/>
              </a:ext>
            </a:extLst>
          </p:cNvPr>
          <p:cNvGrpSpPr/>
          <p:nvPr/>
        </p:nvGrpSpPr>
        <p:grpSpPr>
          <a:xfrm>
            <a:off x="419101" y="7754118"/>
            <a:ext cx="6934200" cy="1459369"/>
            <a:chOff x="419101" y="7650554"/>
            <a:chExt cx="6934200" cy="1459369"/>
          </a:xfrm>
        </p:grpSpPr>
        <p:sp>
          <p:nvSpPr>
            <p:cNvPr id="57" name="Rounded Rectangle 14">
              <a:extLst>
                <a:ext uri="{FF2B5EF4-FFF2-40B4-BE49-F238E27FC236}">
                  <a16:creationId xmlns:a16="http://schemas.microsoft.com/office/drawing/2014/main" id="{57C23127-915A-0EB5-978C-E3DFCC056A47}"/>
                </a:ext>
              </a:extLst>
            </p:cNvPr>
            <p:cNvSpPr/>
            <p:nvPr/>
          </p:nvSpPr>
          <p:spPr>
            <a:xfrm>
              <a:off x="419101" y="8199096"/>
              <a:ext cx="6934200" cy="91082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If you turn 60, 61, 62 or 63 at any point during the 2026 tax year and beyond, you can contribute a higher catch-up amount to your </a:t>
              </a:r>
              <a:r>
                <a:rPr lang="en-US" sz="1100" kern="100" dirty="0">
                  <a:solidFill>
                    <a:srgbClr val="FC27E5"/>
                  </a:solidFill>
                  <a:ea typeface="Aptos" panose="020B0004020202020204" pitchFamily="34" charset="0"/>
                  <a:cs typeface="Times New Roman" panose="02020603050405020304" pitchFamily="18" charset="0"/>
                </a:rPr>
                <a:t>&lt;401(k); 403(b)&gt;</a:t>
              </a:r>
              <a:r>
                <a:rPr lang="en-US" sz="1100" kern="100" dirty="0">
                  <a:solidFill>
                    <a:schemeClr val="tx1"/>
                  </a:solidFill>
                  <a:ea typeface="Aptos" panose="020B0004020202020204" pitchFamily="34" charset="0"/>
                  <a:cs typeface="Times New Roman" panose="02020603050405020304" pitchFamily="18" charset="0"/>
                </a:rPr>
                <a:t>. The below example uses numbers from the 2026 tax year to show how workplace savings contributions work. Each year the limits may be adjusted for cost of living by the IRS. </a:t>
              </a:r>
            </a:p>
          </p:txBody>
        </p:sp>
        <p:grpSp>
          <p:nvGrpSpPr>
            <p:cNvPr id="24" name="Group 23">
              <a:extLst>
                <a:ext uri="{FF2B5EF4-FFF2-40B4-BE49-F238E27FC236}">
                  <a16:creationId xmlns:a16="http://schemas.microsoft.com/office/drawing/2014/main" id="{FAD40BDF-3282-CC00-B2C3-374D83E4D212}"/>
                </a:ext>
              </a:extLst>
            </p:cNvPr>
            <p:cNvGrpSpPr/>
            <p:nvPr/>
          </p:nvGrpSpPr>
          <p:grpSpPr>
            <a:xfrm>
              <a:off x="421708" y="7650554"/>
              <a:ext cx="6931592" cy="561794"/>
              <a:chOff x="421708" y="7650554"/>
              <a:chExt cx="6931592" cy="561794"/>
            </a:xfrm>
          </p:grpSpPr>
          <p:sp>
            <p:nvSpPr>
              <p:cNvPr id="16" name="TextBox 15">
                <a:extLst>
                  <a:ext uri="{FF2B5EF4-FFF2-40B4-BE49-F238E27FC236}">
                    <a16:creationId xmlns:a16="http://schemas.microsoft.com/office/drawing/2014/main" id="{C53F5660-CDE1-673F-5D34-5ECA6B0169AC}"/>
                  </a:ext>
                </a:extLst>
              </p:cNvPr>
              <p:cNvSpPr txBox="1"/>
              <p:nvPr/>
            </p:nvSpPr>
            <p:spPr>
              <a:xfrm>
                <a:off x="421708" y="7650554"/>
                <a:ext cx="6931592" cy="561794"/>
              </a:xfrm>
              <a:prstGeom prst="rect">
                <a:avLst/>
              </a:prstGeom>
              <a:solidFill>
                <a:srgbClr val="5B2C8F"/>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does this mean for me?</a:t>
                </a:r>
              </a:p>
            </p:txBody>
          </p:sp>
          <p:grpSp>
            <p:nvGrpSpPr>
              <p:cNvPr id="23" name="Group 22">
                <a:extLst>
                  <a:ext uri="{FF2B5EF4-FFF2-40B4-BE49-F238E27FC236}">
                    <a16:creationId xmlns:a16="http://schemas.microsoft.com/office/drawing/2014/main" id="{F0969D23-1EC8-07DF-027B-8D79194DA749}"/>
                  </a:ext>
                </a:extLst>
              </p:cNvPr>
              <p:cNvGrpSpPr/>
              <p:nvPr/>
            </p:nvGrpSpPr>
            <p:grpSpPr>
              <a:xfrm>
                <a:off x="564016" y="7752421"/>
                <a:ext cx="358061" cy="358061"/>
                <a:chOff x="564016" y="7741920"/>
                <a:chExt cx="358061" cy="358061"/>
              </a:xfrm>
            </p:grpSpPr>
            <p:sp>
              <p:nvSpPr>
                <p:cNvPr id="19" name="Oval 18">
                  <a:extLst>
                    <a:ext uri="{FF2B5EF4-FFF2-40B4-BE49-F238E27FC236}">
                      <a16:creationId xmlns:a16="http://schemas.microsoft.com/office/drawing/2014/main" id="{3E6ED1FB-4E76-4D2D-051E-2E83FE63919F}"/>
                    </a:ext>
                  </a:extLst>
                </p:cNvPr>
                <p:cNvSpPr/>
                <p:nvPr/>
              </p:nvSpPr>
              <p:spPr>
                <a:xfrm>
                  <a:off x="564016" y="7741920"/>
                  <a:ext cx="358061" cy="358061"/>
                </a:xfrm>
                <a:prstGeom prst="ellipse">
                  <a:avLst/>
                </a:prstGeom>
                <a:solidFill>
                  <a:srgbClr val="974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75" name="Picture Placeholder 81">
                  <a:extLst>
                    <a:ext uri="{FF2B5EF4-FFF2-40B4-BE49-F238E27FC236}">
                      <a16:creationId xmlns:a16="http://schemas.microsoft.com/office/drawing/2014/main" id="{6E843FAA-AEF9-87E9-1990-7F7180FB501F}"/>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rcRect l="131" r="131"/>
                <a:stretch>
                  <a:fillRect/>
                </a:stretch>
              </p:blipFill>
              <p:spPr>
                <a:xfrm>
                  <a:off x="630160" y="7810672"/>
                  <a:ext cx="220555" cy="220555"/>
                </a:xfrm>
                <a:prstGeom prst="rect">
                  <a:avLst/>
                </a:prstGeom>
              </p:spPr>
            </p:pic>
          </p:grpSp>
        </p:grpSp>
      </p:grpSp>
    </p:spTree>
    <p:extLst>
      <p:ext uri="{BB962C8B-B14F-4D97-AF65-F5344CB8AC3E}">
        <p14:creationId xmlns:p14="http://schemas.microsoft.com/office/powerpoint/2010/main" val="3115120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242A-1FA7-432D-89E6-394F89A04374}"/>
            </a:ext>
          </a:extLst>
        </p:cNvPr>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9D7E0231-8959-1118-BDA0-661FB4F3A711}"/>
              </a:ext>
            </a:extLst>
          </p:cNvPr>
          <p:cNvCxnSpPr>
            <a:cxnSpLocks/>
          </p:cNvCxnSpPr>
          <p:nvPr/>
        </p:nvCxnSpPr>
        <p:spPr>
          <a:xfrm>
            <a:off x="420554" y="8128774"/>
            <a:ext cx="69312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3CE1DA7-64C7-2526-CB5E-D64A3F899EF9}"/>
              </a:ext>
            </a:extLst>
          </p:cNvPr>
          <p:cNvSpPr txBox="1"/>
          <p:nvPr/>
        </p:nvSpPr>
        <p:spPr>
          <a:xfrm>
            <a:off x="335082" y="8229918"/>
            <a:ext cx="7003050" cy="1815882"/>
          </a:xfrm>
          <a:prstGeom prst="rect">
            <a:avLst/>
          </a:prstGeom>
          <a:noFill/>
        </p:spPr>
        <p:txBody>
          <a:bodyPr wrap="square">
            <a:spAutoFit/>
          </a:bodyPr>
          <a:lstStyle/>
          <a:p>
            <a:r>
              <a:rPr lang="en-US" sz="800" dirty="0"/>
              <a:t>*Indexed annually</a:t>
            </a:r>
          </a:p>
          <a:p>
            <a:r>
              <a:rPr lang="en-US" sz="800" baseline="30000" dirty="0"/>
              <a:t>1</a:t>
            </a:r>
            <a:r>
              <a:rPr lang="en-US" sz="800" dirty="0"/>
              <a:t>For this purpose, wages are those as defined in Section 3121(a) of the Internal Revenue Code, which are wages subject to FICA (Form W-2 Box 3 wages for Social Security taxation purposes). </a:t>
            </a:r>
          </a:p>
          <a:p>
            <a:endParaRPr lang="en-US" sz="800" dirty="0"/>
          </a:p>
          <a:p>
            <a:r>
              <a:rPr lang="en-US" sz="800" dirty="0"/>
              <a:t>Fidelity does not provide legal or tax advice. The information herein is general and educational in nature and should not be considered legal or tax advice. Tax laws and regulations are complex and subject to change, which can materially impact investment results. Fidelity cannot guarantee that the information herein is accurate, complete, or timely. Fidelity makes no warranties with regard to such information or results obtained by its use, and disclaims any liability arising out of your use of, or any tax position taken in reliance on, such information. Consult an attorney or tax professional regarding your specific situation. </a:t>
            </a:r>
          </a:p>
          <a:p>
            <a:endParaRPr lang="en-US" sz="800" dirty="0"/>
          </a:p>
          <a:p>
            <a:r>
              <a:rPr lang="en-US" sz="800" dirty="0"/>
              <a:t>Fidelity Investments Institutional Operations Company LLC., 245 Summer Street, Boston, MA 02210</a:t>
            </a:r>
          </a:p>
          <a:p>
            <a:endParaRPr lang="en-US" sz="800" dirty="0"/>
          </a:p>
          <a:p>
            <a:r>
              <a:rPr lang="en-US" sz="800" dirty="0"/>
              <a:t>© 2025 FMR LLC. All rights reserved. </a:t>
            </a:r>
          </a:p>
          <a:p>
            <a:r>
              <a:rPr lang="en-US" sz="800"/>
              <a:t>1166807.10.0</a:t>
            </a:r>
            <a:endParaRPr lang="en-US" sz="800" dirty="0"/>
          </a:p>
        </p:txBody>
      </p:sp>
      <p:grpSp>
        <p:nvGrpSpPr>
          <p:cNvPr id="56" name="Group 55">
            <a:extLst>
              <a:ext uri="{FF2B5EF4-FFF2-40B4-BE49-F238E27FC236}">
                <a16:creationId xmlns:a16="http://schemas.microsoft.com/office/drawing/2014/main" id="{B9A6791F-9ABD-DABA-12C2-A616F32D48E2}"/>
              </a:ext>
            </a:extLst>
          </p:cNvPr>
          <p:cNvGrpSpPr/>
          <p:nvPr/>
        </p:nvGrpSpPr>
        <p:grpSpPr>
          <a:xfrm>
            <a:off x="435429" y="416586"/>
            <a:ext cx="6931592" cy="4531466"/>
            <a:chOff x="419100" y="416586"/>
            <a:chExt cx="6931592" cy="4531466"/>
          </a:xfrm>
        </p:grpSpPr>
        <p:sp>
          <p:nvSpPr>
            <p:cNvPr id="35" name="Rounded Rectangle 14">
              <a:extLst>
                <a:ext uri="{FF2B5EF4-FFF2-40B4-BE49-F238E27FC236}">
                  <a16:creationId xmlns:a16="http://schemas.microsoft.com/office/drawing/2014/main" id="{5ADC7E85-F031-D97B-2DC1-181CF1751E63}"/>
                </a:ext>
              </a:extLst>
            </p:cNvPr>
            <p:cNvSpPr/>
            <p:nvPr/>
          </p:nvSpPr>
          <p:spPr>
            <a:xfrm>
              <a:off x="419101" y="990558"/>
              <a:ext cx="6866973" cy="395749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For employees who earn more than $150,000* in FICA wages</a:t>
              </a:r>
              <a:r>
                <a:rPr kumimoji="0" lang="en-US" sz="1100" b="0" i="0" u="none" strike="noStrike" kern="1200" cap="none" spc="0" normalizeH="0" baseline="30000" noProof="0" dirty="0">
                  <a:ln>
                    <a:noFill/>
                  </a:ln>
                  <a:solidFill>
                    <a:srgbClr val="000000"/>
                  </a:solidFill>
                  <a:effectLst/>
                  <a:uLnTx/>
                  <a:uFillTx/>
                  <a:ea typeface="Calibri" panose="020F0502020204030204" pitchFamily="34" charset="0"/>
                  <a:cs typeface="+mn-cs"/>
                </a:rPr>
                <a:t>1</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 in the prior calendar year with their </a:t>
              </a:r>
              <a:r>
                <a:rPr kumimoji="0" lang="en-US" sz="1100" b="0" i="0" u="none" strike="noStrike" kern="1200" cap="none" spc="0" normalizeH="0" baseline="0" noProof="0">
                  <a:ln>
                    <a:noFill/>
                  </a:ln>
                  <a:solidFill>
                    <a:srgbClr val="000000"/>
                  </a:solidFill>
                  <a:effectLst/>
                  <a:uLnTx/>
                  <a:uFillTx/>
                  <a:ea typeface="Calibri" panose="020F0502020204030204" pitchFamily="34" charset="0"/>
                  <a:cs typeface="+mn-cs"/>
                </a:rPr>
                <a:t>current employer,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all catch-up contributions to a workplace plan at age 50 or older will need to be made to a Roth account in after-tax dollars. Individuals earning $150,000 or less, adjusted for inflation</a:t>
              </a:r>
              <a:r>
                <a:rPr kumimoji="0" lang="en-US" sz="1100" b="0" i="0" u="none" strike="noStrike" kern="1200" cap="none" spc="-10"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going</a:t>
              </a:r>
              <a:r>
                <a:rPr kumimoji="0" lang="en-US" sz="1100" b="0" i="0" u="none" strike="noStrike" kern="1200" cap="none" spc="-10"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forward,</a:t>
              </a:r>
              <a:r>
                <a:rPr kumimoji="0" lang="en-US" sz="1100" b="0" i="0" u="none" strike="noStrike" kern="1200" cap="none" spc="-15"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will</a:t>
              </a:r>
              <a:r>
                <a:rPr kumimoji="0" lang="en-US" sz="1100" b="0" i="0" u="none" strike="noStrike" kern="1200" cap="none" spc="-15"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be</a:t>
              </a:r>
              <a:r>
                <a:rPr kumimoji="0" lang="en-US" sz="1100" b="0" i="0" u="none" strike="noStrike" kern="1200" cap="none" spc="-10"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exempt</a:t>
              </a:r>
              <a:r>
                <a:rPr kumimoji="0" lang="en-US" sz="1100" b="0" i="0" u="none" strike="noStrike" kern="1200" cap="none" spc="-15"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from</a:t>
              </a:r>
              <a:r>
                <a:rPr kumimoji="0" lang="en-US" sz="1100" b="0" i="0" u="none" strike="noStrike" kern="1200" cap="none" spc="-10"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the</a:t>
              </a:r>
              <a:r>
                <a:rPr kumimoji="0" lang="en-US" sz="1100" b="0" i="0" u="none" strike="noStrike" kern="1200" cap="none" spc="-15"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Roth</a:t>
              </a:r>
              <a:r>
                <a:rPr kumimoji="0" lang="en-US" sz="1100" b="0" i="0" u="none" strike="noStrike" kern="1200" cap="none" spc="-10" normalizeH="0" baseline="0" noProof="0" dirty="0">
                  <a:ln>
                    <a:noFill/>
                  </a:ln>
                  <a:solidFill>
                    <a:srgbClr val="000000"/>
                  </a:solidFill>
                  <a:effectLst/>
                  <a:uLnTx/>
                  <a:uFillTx/>
                  <a:ea typeface="Calibri" panose="020F0502020204030204" pitchFamily="34" charset="0"/>
                  <a:cs typeface="+mn-cs"/>
                </a:rPr>
                <a:t> </a:t>
              </a:r>
              <a:r>
                <a:rPr kumimoji="0" lang="en-US" sz="1100" b="0" i="0" u="none" strike="noStrike" kern="1200" cap="none" spc="0" normalizeH="0" baseline="0" noProof="0" dirty="0">
                  <a:ln>
                    <a:noFill/>
                  </a:ln>
                  <a:solidFill>
                    <a:srgbClr val="000000"/>
                  </a:solidFill>
                  <a:effectLst/>
                  <a:uLnTx/>
                  <a:uFillTx/>
                  <a:ea typeface="Calibri" panose="020F0502020204030204" pitchFamily="34" charset="0"/>
                  <a:cs typeface="+mn-cs"/>
                </a:rPr>
                <a:t>requirement.</a:t>
              </a:r>
              <a:r>
                <a:rPr kumimoji="0" lang="en-US" sz="1100" b="0" i="0" u="none" strike="noStrike" kern="1200" cap="none" spc="-10" normalizeH="0" baseline="0" noProof="0" dirty="0">
                  <a:ln>
                    <a:noFill/>
                  </a:ln>
                  <a:solidFill>
                    <a:srgbClr val="000000"/>
                  </a:solidFill>
                  <a:effectLst/>
                  <a:uLnTx/>
                  <a:uFillTx/>
                  <a:ea typeface="Calibri" panose="020F0502020204030204" pitchFamily="34" charset="0"/>
                  <a:cs typeface="+mn-cs"/>
                </a:rPr>
                <a:t> </a:t>
              </a:r>
              <a:endParaRPr kumimoji="0" lang="en-US" sz="1100" b="0" i="0" u="none" strike="noStrike" kern="1200" cap="none" spc="0" normalizeH="0" baseline="0" noProof="0" dirty="0">
                <a:ln>
                  <a:noFill/>
                </a:ln>
                <a:solidFill>
                  <a:srgbClr val="000000"/>
                </a:solidFill>
                <a:effectLst/>
                <a:uLnTx/>
                <a:uFillTx/>
                <a:ea typeface="+mn-ea"/>
                <a:cs typeface="+mn-cs"/>
              </a:endParaRPr>
            </a:p>
          </p:txBody>
        </p:sp>
        <p:sp>
          <p:nvSpPr>
            <p:cNvPr id="37" name="TextBox 36">
              <a:extLst>
                <a:ext uri="{FF2B5EF4-FFF2-40B4-BE49-F238E27FC236}">
                  <a16:creationId xmlns:a16="http://schemas.microsoft.com/office/drawing/2014/main" id="{66FB887B-B35A-40D0-3A95-41CD0839E6AF}"/>
                </a:ext>
              </a:extLst>
            </p:cNvPr>
            <p:cNvSpPr txBox="1"/>
            <p:nvPr/>
          </p:nvSpPr>
          <p:spPr>
            <a:xfrm>
              <a:off x="419100" y="416586"/>
              <a:ext cx="6931592" cy="561794"/>
            </a:xfrm>
            <a:prstGeom prst="rect">
              <a:avLst/>
            </a:prstGeom>
            <a:solidFill>
              <a:srgbClr val="044014"/>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Who is eligible?</a:t>
              </a:r>
            </a:p>
          </p:txBody>
        </p:sp>
        <p:grpSp>
          <p:nvGrpSpPr>
            <p:cNvPr id="46" name="Group 45">
              <a:extLst>
                <a:ext uri="{FF2B5EF4-FFF2-40B4-BE49-F238E27FC236}">
                  <a16:creationId xmlns:a16="http://schemas.microsoft.com/office/drawing/2014/main" id="{3B0C3B54-5D92-26A4-C15A-981F97084609}"/>
                </a:ext>
              </a:extLst>
            </p:cNvPr>
            <p:cNvGrpSpPr/>
            <p:nvPr/>
          </p:nvGrpSpPr>
          <p:grpSpPr>
            <a:xfrm>
              <a:off x="561408" y="507952"/>
              <a:ext cx="358061" cy="358061"/>
              <a:chOff x="561408" y="507952"/>
              <a:chExt cx="358061" cy="358061"/>
            </a:xfrm>
          </p:grpSpPr>
          <p:sp>
            <p:nvSpPr>
              <p:cNvPr id="39" name="Oval 38">
                <a:extLst>
                  <a:ext uri="{FF2B5EF4-FFF2-40B4-BE49-F238E27FC236}">
                    <a16:creationId xmlns:a16="http://schemas.microsoft.com/office/drawing/2014/main" id="{540D2EDA-5132-9B39-FCFC-5DB78D56F7C4}"/>
                  </a:ext>
                </a:extLst>
              </p:cNvPr>
              <p:cNvSpPr/>
              <p:nvPr/>
            </p:nvSpPr>
            <p:spPr>
              <a:xfrm>
                <a:off x="561408" y="507952"/>
                <a:ext cx="358061" cy="358061"/>
              </a:xfrm>
              <a:prstGeom prst="ellipse">
                <a:avLst/>
              </a:prstGeom>
              <a:solidFill>
                <a:srgbClr val="368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9" name="Picture Placeholder 73">
                <a:extLst>
                  <a:ext uri="{FF2B5EF4-FFF2-40B4-BE49-F238E27FC236}">
                    <a16:creationId xmlns:a16="http://schemas.microsoft.com/office/drawing/2014/main" id="{4F6C7A51-21AB-61C1-4EB2-04C04FD2AC9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131" r="131"/>
              <a:stretch>
                <a:fillRect/>
              </a:stretch>
            </p:blipFill>
            <p:spPr>
              <a:xfrm>
                <a:off x="634368" y="580912"/>
                <a:ext cx="212141" cy="212141"/>
              </a:xfrm>
              <a:prstGeom prst="rect">
                <a:avLst/>
              </a:prstGeom>
            </p:spPr>
          </p:pic>
        </p:grpSp>
      </p:grpSp>
      <p:grpSp>
        <p:nvGrpSpPr>
          <p:cNvPr id="54" name="Group 53">
            <a:extLst>
              <a:ext uri="{FF2B5EF4-FFF2-40B4-BE49-F238E27FC236}">
                <a16:creationId xmlns:a16="http://schemas.microsoft.com/office/drawing/2014/main" id="{D84D895C-8F23-95BF-0D4B-4D8DDF68E6EB}"/>
              </a:ext>
            </a:extLst>
          </p:cNvPr>
          <p:cNvGrpSpPr/>
          <p:nvPr/>
        </p:nvGrpSpPr>
        <p:grpSpPr>
          <a:xfrm>
            <a:off x="380628" y="5051867"/>
            <a:ext cx="6931592" cy="1450293"/>
            <a:chOff x="412162" y="3599852"/>
            <a:chExt cx="6931592" cy="1450293"/>
          </a:xfrm>
        </p:grpSpPr>
        <p:sp>
          <p:nvSpPr>
            <p:cNvPr id="51" name="TextBox 50">
              <a:extLst>
                <a:ext uri="{FF2B5EF4-FFF2-40B4-BE49-F238E27FC236}">
                  <a16:creationId xmlns:a16="http://schemas.microsoft.com/office/drawing/2014/main" id="{57FCC0B8-09E5-2F4A-0AA1-795A6ABCA96A}"/>
                </a:ext>
              </a:extLst>
            </p:cNvPr>
            <p:cNvSpPr txBox="1"/>
            <p:nvPr/>
          </p:nvSpPr>
          <p:spPr>
            <a:xfrm>
              <a:off x="412162" y="3599852"/>
              <a:ext cx="6931592" cy="561794"/>
            </a:xfrm>
            <a:prstGeom prst="rect">
              <a:avLst/>
            </a:prstGeom>
            <a:solidFill>
              <a:srgbClr val="5B2C8F"/>
            </a:solidFill>
          </p:spPr>
          <p:txBody>
            <a:bodyPr wrap="square" lIns="640080" anchor="ctr" anchorCtr="0">
              <a:noAutofit/>
            </a:bodyPr>
            <a:lstStyle/>
            <a:p>
              <a:pPr algn="just">
                <a:lnSpc>
                  <a:spcPct val="115000"/>
                </a:lnSpc>
                <a:spcAft>
                  <a:spcPts val="300"/>
                </a:spcAft>
              </a:pPr>
              <a:r>
                <a:rPr lang="en-US" kern="100" dirty="0">
                  <a:solidFill>
                    <a:schemeClr val="bg1"/>
                  </a:solidFill>
                  <a:latin typeface="+mj-lt"/>
                  <a:ea typeface="Aptos" panose="020B0004020202020204" pitchFamily="34" charset="0"/>
                  <a:cs typeface="Times New Roman" panose="02020603050405020304" pitchFamily="18" charset="0"/>
                </a:rPr>
                <a:t>What action do I need to take?</a:t>
              </a:r>
            </a:p>
          </p:txBody>
        </p:sp>
        <p:grpSp>
          <p:nvGrpSpPr>
            <p:cNvPr id="22" name="Group 21">
              <a:extLst>
                <a:ext uri="{FF2B5EF4-FFF2-40B4-BE49-F238E27FC236}">
                  <a16:creationId xmlns:a16="http://schemas.microsoft.com/office/drawing/2014/main" id="{EB71E09A-97A7-6DFC-3D55-801542E2C1D6}"/>
                </a:ext>
              </a:extLst>
            </p:cNvPr>
            <p:cNvGrpSpPr/>
            <p:nvPr/>
          </p:nvGrpSpPr>
          <p:grpSpPr>
            <a:xfrm>
              <a:off x="561408" y="3704467"/>
              <a:ext cx="358061" cy="358061"/>
              <a:chOff x="339248" y="8480351"/>
              <a:chExt cx="358061" cy="358061"/>
            </a:xfrm>
          </p:grpSpPr>
          <p:sp>
            <p:nvSpPr>
              <p:cNvPr id="23" name="Oval 22">
                <a:extLst>
                  <a:ext uri="{FF2B5EF4-FFF2-40B4-BE49-F238E27FC236}">
                    <a16:creationId xmlns:a16="http://schemas.microsoft.com/office/drawing/2014/main" id="{C2E4982C-4E9C-3017-4528-4F7D77CC0E3B}"/>
                  </a:ext>
                </a:extLst>
              </p:cNvPr>
              <p:cNvSpPr/>
              <p:nvPr/>
            </p:nvSpPr>
            <p:spPr>
              <a:xfrm>
                <a:off x="339248" y="8480351"/>
                <a:ext cx="358061" cy="358061"/>
              </a:xfrm>
              <a:prstGeom prst="ellipse">
                <a:avLst/>
              </a:prstGeom>
              <a:solidFill>
                <a:srgbClr val="974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24" name="Picture Placeholder 61">
                <a:extLst>
                  <a:ext uri="{FF2B5EF4-FFF2-40B4-BE49-F238E27FC236}">
                    <a16:creationId xmlns:a16="http://schemas.microsoft.com/office/drawing/2014/main" id="{CA0E43F6-2149-8A6A-8D76-4A06A0BC9BB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388218" y="8529321"/>
                <a:ext cx="260120" cy="260120"/>
              </a:xfrm>
              <a:prstGeom prst="rect">
                <a:avLst/>
              </a:prstGeom>
            </p:spPr>
          </p:pic>
        </p:grpSp>
        <p:sp>
          <p:nvSpPr>
            <p:cNvPr id="53" name="Rounded Rectangle 14">
              <a:extLst>
                <a:ext uri="{FF2B5EF4-FFF2-40B4-BE49-F238E27FC236}">
                  <a16:creationId xmlns:a16="http://schemas.microsoft.com/office/drawing/2014/main" id="{F377BA4A-2476-6C9D-6051-EA0FA1217A40}"/>
                </a:ext>
              </a:extLst>
            </p:cNvPr>
            <p:cNvSpPr/>
            <p:nvPr/>
          </p:nvSpPr>
          <p:spPr>
            <a:xfrm>
              <a:off x="419100" y="4157593"/>
              <a:ext cx="6851740" cy="89255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rPr>
                <a:t>To take advantage of this higher catch-up window and maximize your retirement savings, you can log on to </a:t>
              </a:r>
              <a:r>
                <a:rPr kumimoji="0" lang="en-US" sz="1100" b="0" i="0" u="none" strike="noStrike" kern="1200" cap="none" spc="0" normalizeH="0" baseline="0" noProof="0" dirty="0">
                  <a:ln>
                    <a:noFill/>
                  </a:ln>
                  <a:solidFill>
                    <a:prstClr val="black"/>
                  </a:solidFill>
                  <a:effectLst/>
                  <a:uLnTx/>
                  <a:uFillTx/>
                  <a:hlinkClick r:id="rId6"/>
                </a:rPr>
                <a:t>netbenefits.com</a:t>
              </a:r>
              <a:r>
                <a:rPr kumimoji="0" lang="en-US" sz="1100" b="0" i="0" u="none" strike="noStrike" kern="1200" cap="none" spc="0" normalizeH="0" baseline="0" noProof="0" dirty="0">
                  <a:ln>
                    <a:noFill/>
                  </a:ln>
                  <a:solidFill>
                    <a:prstClr val="black"/>
                  </a:solidFill>
                  <a:effectLst/>
                  <a:uLnTx/>
                  <a:uFillTx/>
                </a:rPr>
                <a:t> to change your contribution amount. From the Quick Links drop-down menu, select Contribution Amount.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prstClr val="black"/>
                </a:solidFill>
                <a:effectLst/>
                <a:uLnTx/>
                <a:uFillTx/>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rPr>
                <a:t>You can learn more about higher catch-up at the </a:t>
              </a:r>
              <a:r>
                <a:rPr kumimoji="0" lang="en-US" sz="1100" b="0" i="0" u="none" strike="noStrike" kern="1200" cap="none" spc="0" normalizeH="0" baseline="0" noProof="0" dirty="0">
                  <a:ln>
                    <a:noFill/>
                  </a:ln>
                  <a:solidFill>
                    <a:prstClr val="black"/>
                  </a:solidFill>
                  <a:effectLst/>
                  <a:uLnTx/>
                  <a:uFillTx/>
                  <a:hlinkClick r:id="rId7"/>
                </a:rPr>
                <a:t>IRS contributions page</a:t>
              </a:r>
              <a:r>
                <a:rPr kumimoji="0" lang="en-US" sz="1100" b="0" i="0" u="none" strike="noStrike" kern="1200" cap="none" spc="0" normalizeH="0" baseline="0" noProof="0" dirty="0">
                  <a:ln>
                    <a:noFill/>
                  </a:ln>
                  <a:solidFill>
                    <a:prstClr val="black"/>
                  </a:solidFill>
                  <a:effectLst/>
                  <a:uLnTx/>
                  <a:uFillTx/>
                </a:rPr>
                <a:t>. </a:t>
              </a:r>
            </a:p>
          </p:txBody>
        </p:sp>
      </p:grpSp>
      <p:grpSp>
        <p:nvGrpSpPr>
          <p:cNvPr id="42" name="Group 41">
            <a:extLst>
              <a:ext uri="{FF2B5EF4-FFF2-40B4-BE49-F238E27FC236}">
                <a16:creationId xmlns:a16="http://schemas.microsoft.com/office/drawing/2014/main" id="{9A4F6FB1-2484-AC6B-CD74-4AACD083B6A6}"/>
              </a:ext>
            </a:extLst>
          </p:cNvPr>
          <p:cNvGrpSpPr/>
          <p:nvPr/>
        </p:nvGrpSpPr>
        <p:grpSpPr>
          <a:xfrm>
            <a:off x="405378" y="1120275"/>
            <a:ext cx="6961644" cy="2945350"/>
            <a:chOff x="1" y="3449167"/>
            <a:chExt cx="7119060" cy="3114397"/>
          </a:xfrm>
        </p:grpSpPr>
        <p:grpSp>
          <p:nvGrpSpPr>
            <p:cNvPr id="43" name="Group 42">
              <a:extLst>
                <a:ext uri="{FF2B5EF4-FFF2-40B4-BE49-F238E27FC236}">
                  <a16:creationId xmlns:a16="http://schemas.microsoft.com/office/drawing/2014/main" id="{A69FC8EC-A83C-D796-8636-22DADD677980}"/>
                </a:ext>
              </a:extLst>
            </p:cNvPr>
            <p:cNvGrpSpPr/>
            <p:nvPr/>
          </p:nvGrpSpPr>
          <p:grpSpPr>
            <a:xfrm>
              <a:off x="1" y="3449167"/>
              <a:ext cx="7119060" cy="3114397"/>
              <a:chOff x="1" y="3718325"/>
              <a:chExt cx="7119060" cy="3114397"/>
            </a:xfrm>
          </p:grpSpPr>
          <p:grpSp>
            <p:nvGrpSpPr>
              <p:cNvPr id="57" name="Group 56">
                <a:extLst>
                  <a:ext uri="{FF2B5EF4-FFF2-40B4-BE49-F238E27FC236}">
                    <a16:creationId xmlns:a16="http://schemas.microsoft.com/office/drawing/2014/main" id="{30999134-2434-2F4C-3275-E84A99A5270C}"/>
                  </a:ext>
                </a:extLst>
              </p:cNvPr>
              <p:cNvGrpSpPr/>
              <p:nvPr/>
            </p:nvGrpSpPr>
            <p:grpSpPr>
              <a:xfrm>
                <a:off x="1" y="3718325"/>
                <a:ext cx="7119060" cy="3114397"/>
                <a:chOff x="1" y="2389813"/>
                <a:chExt cx="7119060" cy="3678648"/>
              </a:xfrm>
            </p:grpSpPr>
            <p:sp>
              <p:nvSpPr>
                <p:cNvPr id="62" name="Rectangle 61">
                  <a:extLst>
                    <a:ext uri="{FF2B5EF4-FFF2-40B4-BE49-F238E27FC236}">
                      <a16:creationId xmlns:a16="http://schemas.microsoft.com/office/drawing/2014/main" id="{81E69B1F-5DC5-CFCA-BE35-BA1827A13388}"/>
                    </a:ext>
                  </a:extLst>
                </p:cNvPr>
                <p:cNvSpPr/>
                <p:nvPr/>
              </p:nvSpPr>
              <p:spPr>
                <a:xfrm>
                  <a:off x="1" y="2389813"/>
                  <a:ext cx="7119060" cy="3678648"/>
                </a:xfrm>
                <a:prstGeom prst="rect">
                  <a:avLst/>
                </a:prstGeom>
                <a:solidFill>
                  <a:schemeClr val="bg1"/>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63" name="Group 62">
                  <a:extLst>
                    <a:ext uri="{FF2B5EF4-FFF2-40B4-BE49-F238E27FC236}">
                      <a16:creationId xmlns:a16="http://schemas.microsoft.com/office/drawing/2014/main" id="{1DA163CB-C0B1-1609-FDA4-A1EE67992885}"/>
                    </a:ext>
                  </a:extLst>
                </p:cNvPr>
                <p:cNvGrpSpPr/>
                <p:nvPr/>
              </p:nvGrpSpPr>
              <p:grpSpPr>
                <a:xfrm>
                  <a:off x="322492" y="3274341"/>
                  <a:ext cx="6670215" cy="2223709"/>
                  <a:chOff x="392868" y="3205584"/>
                  <a:chExt cx="6670215" cy="2223709"/>
                </a:xfrm>
              </p:grpSpPr>
              <p:grpSp>
                <p:nvGrpSpPr>
                  <p:cNvPr id="65" name="Group 64">
                    <a:extLst>
                      <a:ext uri="{FF2B5EF4-FFF2-40B4-BE49-F238E27FC236}">
                        <a16:creationId xmlns:a16="http://schemas.microsoft.com/office/drawing/2014/main" id="{1A85AA91-55FB-067B-05DE-8DC7734E21FA}"/>
                      </a:ext>
                    </a:extLst>
                  </p:cNvPr>
                  <p:cNvGrpSpPr/>
                  <p:nvPr/>
                </p:nvGrpSpPr>
                <p:grpSpPr>
                  <a:xfrm>
                    <a:off x="392868" y="3880032"/>
                    <a:ext cx="1554480" cy="1549260"/>
                    <a:chOff x="392868" y="3880032"/>
                    <a:chExt cx="1554480" cy="1549260"/>
                  </a:xfrm>
                </p:grpSpPr>
                <p:sp>
                  <p:nvSpPr>
                    <p:cNvPr id="75" name="Rectangle: Rounded Corners 74">
                      <a:extLst>
                        <a:ext uri="{FF2B5EF4-FFF2-40B4-BE49-F238E27FC236}">
                          <a16:creationId xmlns:a16="http://schemas.microsoft.com/office/drawing/2014/main" id="{282A57DA-C4E4-5636-3A4D-64198D819CEF}"/>
                        </a:ext>
                      </a:extLst>
                    </p:cNvPr>
                    <p:cNvSpPr/>
                    <p:nvPr/>
                  </p:nvSpPr>
                  <p:spPr>
                    <a:xfrm>
                      <a:off x="392868" y="3880032"/>
                      <a:ext cx="1554480" cy="1549260"/>
                    </a:xfrm>
                    <a:prstGeom prst="roundRect">
                      <a:avLst/>
                    </a:prstGeom>
                    <a:solidFill>
                      <a:srgbClr val="75787B">
                        <a:alpha val="50196"/>
                      </a:srgbClr>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E0B43E56-F497-B2CA-503C-27CED47D6FAA}"/>
                        </a:ext>
                      </a:extLst>
                    </p:cNvPr>
                    <p:cNvSpPr txBox="1"/>
                    <p:nvPr/>
                  </p:nvSpPr>
                  <p:spPr>
                    <a:xfrm>
                      <a:off x="476987" y="4891444"/>
                      <a:ext cx="1411989" cy="518942"/>
                    </a:xfrm>
                    <a:prstGeom prst="rect">
                      <a:avLst/>
                    </a:prstGeom>
                    <a:no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IRS deferral limit = $24,500*</a:t>
                      </a:r>
                    </a:p>
                  </p:txBody>
                </p:sp>
              </p:grpSp>
              <p:grpSp>
                <p:nvGrpSpPr>
                  <p:cNvPr id="66" name="Group 65">
                    <a:extLst>
                      <a:ext uri="{FF2B5EF4-FFF2-40B4-BE49-F238E27FC236}">
                        <a16:creationId xmlns:a16="http://schemas.microsoft.com/office/drawing/2014/main" id="{9BACA54A-88C0-1459-B21C-6DB5A6E366C3}"/>
                      </a:ext>
                    </a:extLst>
                  </p:cNvPr>
                  <p:cNvGrpSpPr/>
                  <p:nvPr/>
                </p:nvGrpSpPr>
                <p:grpSpPr>
                  <a:xfrm>
                    <a:off x="2108878" y="3553912"/>
                    <a:ext cx="1554480" cy="1875380"/>
                    <a:chOff x="2108878" y="3553912"/>
                    <a:chExt cx="1554480" cy="1875380"/>
                  </a:xfrm>
                </p:grpSpPr>
                <p:sp>
                  <p:nvSpPr>
                    <p:cNvPr id="73" name="Rectangle: Rounded Corners 72">
                      <a:extLst>
                        <a:ext uri="{FF2B5EF4-FFF2-40B4-BE49-F238E27FC236}">
                          <a16:creationId xmlns:a16="http://schemas.microsoft.com/office/drawing/2014/main" id="{DB6AFD21-E3E0-5535-09F9-EA0D03181E65}"/>
                        </a:ext>
                      </a:extLst>
                    </p:cNvPr>
                    <p:cNvSpPr/>
                    <p:nvPr/>
                  </p:nvSpPr>
                  <p:spPr>
                    <a:xfrm>
                      <a:off x="2108878" y="3553912"/>
                      <a:ext cx="1554480" cy="1875380"/>
                    </a:xfrm>
                    <a:prstGeom prst="roundRect">
                      <a:avLst/>
                    </a:prstGeom>
                    <a:solidFill>
                      <a:srgbClr val="75787B">
                        <a:alpha val="50196"/>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4" name="TextBox 73">
                      <a:extLst>
                        <a:ext uri="{FF2B5EF4-FFF2-40B4-BE49-F238E27FC236}">
                          <a16:creationId xmlns:a16="http://schemas.microsoft.com/office/drawing/2014/main" id="{48AD12C5-B736-F26F-2A85-64C965A0750A}"/>
                        </a:ext>
                      </a:extLst>
                    </p:cNvPr>
                    <p:cNvSpPr txBox="1"/>
                    <p:nvPr/>
                  </p:nvSpPr>
                  <p:spPr>
                    <a:xfrm>
                      <a:off x="2108878" y="4487823"/>
                      <a:ext cx="1515530" cy="884127"/>
                    </a:xfrm>
                    <a:prstGeom prst="rect">
                      <a:avLst/>
                    </a:prstGeom>
                    <a:no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IRS deferral limit = $24,500*</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Catch-up= $8,000*</a:t>
                      </a:r>
                      <a:br>
                        <a:rPr kumimoji="0" lang="en-US" sz="1000" b="0" i="0" u="none" strike="noStrike" kern="0" cap="none" spc="0" normalizeH="0" baseline="0" noProof="0" dirty="0">
                          <a:ln>
                            <a:noFill/>
                          </a:ln>
                          <a:solidFill>
                            <a:prstClr val="white"/>
                          </a:solidFill>
                          <a:effectLst/>
                          <a:uLnTx/>
                          <a:uFillTx/>
                        </a:rPr>
                      </a:br>
                      <a:r>
                        <a:rPr kumimoji="0" lang="en-US" sz="1000" b="0" i="0" u="none" strike="noStrike" kern="0" cap="none" spc="0" normalizeH="0" baseline="0" noProof="0" dirty="0">
                          <a:ln>
                            <a:noFill/>
                          </a:ln>
                          <a:solidFill>
                            <a:prstClr val="white"/>
                          </a:solidFill>
                          <a:effectLst/>
                          <a:uLnTx/>
                          <a:uFillTx/>
                        </a:rPr>
                        <a:t>Total Limit = $32,500*</a:t>
                      </a:r>
                    </a:p>
                  </p:txBody>
                </p:sp>
              </p:grpSp>
              <p:grpSp>
                <p:nvGrpSpPr>
                  <p:cNvPr id="67" name="Group 66">
                    <a:extLst>
                      <a:ext uri="{FF2B5EF4-FFF2-40B4-BE49-F238E27FC236}">
                        <a16:creationId xmlns:a16="http://schemas.microsoft.com/office/drawing/2014/main" id="{9470987C-3012-1CA2-561B-C1AD95D9C670}"/>
                      </a:ext>
                    </a:extLst>
                  </p:cNvPr>
                  <p:cNvGrpSpPr/>
                  <p:nvPr/>
                </p:nvGrpSpPr>
                <p:grpSpPr>
                  <a:xfrm>
                    <a:off x="3824888" y="3205584"/>
                    <a:ext cx="1554480" cy="2223708"/>
                    <a:chOff x="3824888" y="3205584"/>
                    <a:chExt cx="1554480" cy="2223708"/>
                  </a:xfrm>
                </p:grpSpPr>
                <p:sp>
                  <p:nvSpPr>
                    <p:cNvPr id="71" name="Rectangle: Rounded Corners 70">
                      <a:extLst>
                        <a:ext uri="{FF2B5EF4-FFF2-40B4-BE49-F238E27FC236}">
                          <a16:creationId xmlns:a16="http://schemas.microsoft.com/office/drawing/2014/main" id="{B0C01333-96A7-B098-C35F-AAB55F379E73}"/>
                        </a:ext>
                      </a:extLst>
                    </p:cNvPr>
                    <p:cNvSpPr/>
                    <p:nvPr/>
                  </p:nvSpPr>
                  <p:spPr>
                    <a:xfrm>
                      <a:off x="3824888" y="3205584"/>
                      <a:ext cx="1554480" cy="2223708"/>
                    </a:xfrm>
                    <a:prstGeom prst="roundRect">
                      <a:avLst/>
                    </a:prstGeom>
                    <a:solidFill>
                      <a:srgbClr val="368727"/>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F4CC778B-27D4-AC46-565A-AB946D9302B4}"/>
                        </a:ext>
                      </a:extLst>
                    </p:cNvPr>
                    <p:cNvSpPr txBox="1"/>
                    <p:nvPr/>
                  </p:nvSpPr>
                  <p:spPr>
                    <a:xfrm>
                      <a:off x="3896134" y="4487818"/>
                      <a:ext cx="1424574" cy="884127"/>
                    </a:xfrm>
                    <a:prstGeom prst="rect">
                      <a:avLst/>
                    </a:prstGeom>
                    <a:no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IRS deferral Limit = $24,500*</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60 to 63= $11,250*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Total Limit = 35,750*</a:t>
                      </a:r>
                    </a:p>
                  </p:txBody>
                </p:sp>
              </p:grpSp>
              <p:grpSp>
                <p:nvGrpSpPr>
                  <p:cNvPr id="68" name="Group 67">
                    <a:extLst>
                      <a:ext uri="{FF2B5EF4-FFF2-40B4-BE49-F238E27FC236}">
                        <a16:creationId xmlns:a16="http://schemas.microsoft.com/office/drawing/2014/main" id="{456E5716-4AF2-3133-75FE-FFFE14105961}"/>
                      </a:ext>
                    </a:extLst>
                  </p:cNvPr>
                  <p:cNvGrpSpPr/>
                  <p:nvPr/>
                </p:nvGrpSpPr>
                <p:grpSpPr>
                  <a:xfrm>
                    <a:off x="5449943" y="3556321"/>
                    <a:ext cx="1613140" cy="1872972"/>
                    <a:chOff x="5449943" y="3556321"/>
                    <a:chExt cx="1613140" cy="1872972"/>
                  </a:xfrm>
                </p:grpSpPr>
                <p:sp>
                  <p:nvSpPr>
                    <p:cNvPr id="69" name="Rectangle: Rounded Corners 68">
                      <a:extLst>
                        <a:ext uri="{FF2B5EF4-FFF2-40B4-BE49-F238E27FC236}">
                          <a16:creationId xmlns:a16="http://schemas.microsoft.com/office/drawing/2014/main" id="{2B948C03-2599-2B94-B2BE-FB795BBF5B81}"/>
                        </a:ext>
                      </a:extLst>
                    </p:cNvPr>
                    <p:cNvSpPr/>
                    <p:nvPr/>
                  </p:nvSpPr>
                  <p:spPr>
                    <a:xfrm>
                      <a:off x="5508603" y="3556321"/>
                      <a:ext cx="1554480" cy="1872972"/>
                    </a:xfrm>
                    <a:prstGeom prst="roundRect">
                      <a:avLst/>
                    </a:prstGeom>
                    <a:solidFill>
                      <a:srgbClr val="75787B">
                        <a:alpha val="50196"/>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TextBox 69">
                      <a:extLst>
                        <a:ext uri="{FF2B5EF4-FFF2-40B4-BE49-F238E27FC236}">
                          <a16:creationId xmlns:a16="http://schemas.microsoft.com/office/drawing/2014/main" id="{084013BB-2941-D52B-40F5-D5C8468C49AF}"/>
                        </a:ext>
                      </a:extLst>
                    </p:cNvPr>
                    <p:cNvSpPr txBox="1"/>
                    <p:nvPr/>
                  </p:nvSpPr>
                  <p:spPr>
                    <a:xfrm>
                      <a:off x="5449943" y="4487820"/>
                      <a:ext cx="1591756" cy="884127"/>
                    </a:xfrm>
                    <a:prstGeom prst="rect">
                      <a:avLst/>
                    </a:prstGeom>
                    <a:no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IRS deferral limit = $24,500*</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rPr>
                        <a:t>Catch-up= $8,000*</a:t>
                      </a:r>
                      <a:br>
                        <a:rPr kumimoji="0" lang="en-US" sz="1000" b="0" i="0" u="none" strike="noStrike" kern="0" cap="none" spc="0" normalizeH="0" baseline="0" noProof="0" dirty="0">
                          <a:ln>
                            <a:noFill/>
                          </a:ln>
                          <a:solidFill>
                            <a:prstClr val="white"/>
                          </a:solidFill>
                          <a:effectLst/>
                          <a:uLnTx/>
                          <a:uFillTx/>
                        </a:rPr>
                      </a:br>
                      <a:r>
                        <a:rPr kumimoji="0" lang="en-US" sz="1000" b="0" i="0" u="none" strike="noStrike" kern="0" cap="none" spc="0" normalizeH="0" baseline="0" noProof="0" dirty="0">
                          <a:ln>
                            <a:noFill/>
                          </a:ln>
                          <a:solidFill>
                            <a:prstClr val="white"/>
                          </a:solidFill>
                          <a:effectLst/>
                          <a:uLnTx/>
                          <a:uFillTx/>
                        </a:rPr>
                        <a:t>Total Limit = $32,500*</a:t>
                      </a:r>
                    </a:p>
                  </p:txBody>
                </p:sp>
              </p:grpSp>
            </p:grpSp>
            <p:sp>
              <p:nvSpPr>
                <p:cNvPr id="64" name="Arrow: Right 63">
                  <a:extLst>
                    <a:ext uri="{FF2B5EF4-FFF2-40B4-BE49-F238E27FC236}">
                      <a16:creationId xmlns:a16="http://schemas.microsoft.com/office/drawing/2014/main" id="{E18024B6-D2E9-E92B-117C-F334A02F16A8}"/>
                    </a:ext>
                  </a:extLst>
                </p:cNvPr>
                <p:cNvSpPr/>
                <p:nvPr/>
              </p:nvSpPr>
              <p:spPr>
                <a:xfrm>
                  <a:off x="387570" y="5548228"/>
                  <a:ext cx="6501978" cy="284761"/>
                </a:xfrm>
                <a:prstGeom prst="rightArrow">
                  <a:avLst/>
                </a:prstGeom>
                <a:solidFill>
                  <a:srgbClr val="368727">
                    <a:alpha val="50196"/>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58" name="Graphic 57" descr="Female Profile outline">
                <a:extLst>
                  <a:ext uri="{FF2B5EF4-FFF2-40B4-BE49-F238E27FC236}">
                    <a16:creationId xmlns:a16="http://schemas.microsoft.com/office/drawing/2014/main" id="{76F64148-E087-CF24-3D16-1CD13A7076D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2302" y="5130915"/>
                <a:ext cx="722959" cy="722959"/>
              </a:xfrm>
              <a:prstGeom prst="rect">
                <a:avLst/>
              </a:prstGeom>
            </p:spPr>
          </p:pic>
          <p:pic>
            <p:nvPicPr>
              <p:cNvPr id="59" name="Graphic 58">
                <a:extLst>
                  <a:ext uri="{FF2B5EF4-FFF2-40B4-BE49-F238E27FC236}">
                    <a16:creationId xmlns:a16="http://schemas.microsoft.com/office/drawing/2014/main" id="{48D2FB24-54E3-F07C-B86A-69BB6F20D23D}"/>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208101" y="4658435"/>
                <a:ext cx="615908" cy="587669"/>
              </a:xfrm>
              <a:prstGeom prst="rect">
                <a:avLst/>
              </a:prstGeom>
            </p:spPr>
          </p:pic>
          <p:pic>
            <p:nvPicPr>
              <p:cNvPr id="60" name="Graphic 59">
                <a:extLst>
                  <a:ext uri="{FF2B5EF4-FFF2-40B4-BE49-F238E27FC236}">
                    <a16:creationId xmlns:a16="http://schemas.microsoft.com/office/drawing/2014/main" id="{BED40C5D-A42A-064A-FCF1-F404F2893D4B}"/>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529061" y="4875663"/>
                <a:ext cx="627708" cy="500375"/>
              </a:xfrm>
              <a:prstGeom prst="rect">
                <a:avLst/>
              </a:prstGeom>
            </p:spPr>
          </p:pic>
          <p:pic>
            <p:nvPicPr>
              <p:cNvPr id="61" name="Graphic 60">
                <a:extLst>
                  <a:ext uri="{FF2B5EF4-FFF2-40B4-BE49-F238E27FC236}">
                    <a16:creationId xmlns:a16="http://schemas.microsoft.com/office/drawing/2014/main" id="{46C2DD83-6BD1-CD85-9390-EA0806A92FD1}"/>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910799" y="4881327"/>
                <a:ext cx="627708" cy="500375"/>
              </a:xfrm>
              <a:prstGeom prst="rect">
                <a:avLst/>
              </a:prstGeom>
            </p:spPr>
          </p:pic>
        </p:grpSp>
        <p:sp>
          <p:nvSpPr>
            <p:cNvPr id="45" name="TextBox 44">
              <a:extLst>
                <a:ext uri="{FF2B5EF4-FFF2-40B4-BE49-F238E27FC236}">
                  <a16:creationId xmlns:a16="http://schemas.microsoft.com/office/drawing/2014/main" id="{23C4E371-2A79-1285-EDAB-695F9984668A}"/>
                </a:ext>
              </a:extLst>
            </p:cNvPr>
            <p:cNvSpPr txBox="1"/>
            <p:nvPr/>
          </p:nvSpPr>
          <p:spPr>
            <a:xfrm>
              <a:off x="387571" y="4341354"/>
              <a:ext cx="1489402" cy="45561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Ages up to 49</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Elective deferral</a:t>
              </a:r>
            </a:p>
          </p:txBody>
        </p:sp>
        <p:sp>
          <p:nvSpPr>
            <p:cNvPr id="47" name="TextBox 46">
              <a:extLst>
                <a:ext uri="{FF2B5EF4-FFF2-40B4-BE49-F238E27FC236}">
                  <a16:creationId xmlns:a16="http://schemas.microsoft.com/office/drawing/2014/main" id="{90267236-4B6A-A07A-69BE-82EA4A38B574}"/>
                </a:ext>
              </a:extLst>
            </p:cNvPr>
            <p:cNvSpPr txBox="1"/>
            <p:nvPr/>
          </p:nvSpPr>
          <p:spPr>
            <a:xfrm>
              <a:off x="2229245" y="4056858"/>
              <a:ext cx="1228291" cy="45561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Ages 50-59</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Catch-up</a:t>
              </a:r>
            </a:p>
          </p:txBody>
        </p:sp>
        <p:sp>
          <p:nvSpPr>
            <p:cNvPr id="49" name="TextBox 48">
              <a:extLst>
                <a:ext uri="{FF2B5EF4-FFF2-40B4-BE49-F238E27FC236}">
                  <a16:creationId xmlns:a16="http://schemas.microsoft.com/office/drawing/2014/main" id="{052A545D-8DDA-5209-6992-25A9097A5652}"/>
                </a:ext>
              </a:extLst>
            </p:cNvPr>
            <p:cNvSpPr txBox="1"/>
            <p:nvPr/>
          </p:nvSpPr>
          <p:spPr>
            <a:xfrm>
              <a:off x="5509473" y="3962726"/>
              <a:ext cx="1411989" cy="45561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Ages 64 and up</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Catch-up</a:t>
              </a:r>
            </a:p>
          </p:txBody>
        </p:sp>
        <p:sp>
          <p:nvSpPr>
            <p:cNvPr id="52" name="TextBox 51">
              <a:extLst>
                <a:ext uri="{FF2B5EF4-FFF2-40B4-BE49-F238E27FC236}">
                  <a16:creationId xmlns:a16="http://schemas.microsoft.com/office/drawing/2014/main" id="{4D051BE0-240F-D090-3BFB-35F55BFCD912}"/>
                </a:ext>
              </a:extLst>
            </p:cNvPr>
            <p:cNvSpPr txBox="1"/>
            <p:nvPr/>
          </p:nvSpPr>
          <p:spPr>
            <a:xfrm>
              <a:off x="3754512" y="3767135"/>
              <a:ext cx="1513776" cy="45561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Ages 60 to 63</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Higher catch-up</a:t>
              </a:r>
            </a:p>
          </p:txBody>
        </p:sp>
      </p:grpSp>
      <p:sp>
        <p:nvSpPr>
          <p:cNvPr id="77" name="TextBox 76">
            <a:extLst>
              <a:ext uri="{FF2B5EF4-FFF2-40B4-BE49-F238E27FC236}">
                <a16:creationId xmlns:a16="http://schemas.microsoft.com/office/drawing/2014/main" id="{D7434F34-02D3-5A6D-F606-BD5DC7819A9E}"/>
              </a:ext>
            </a:extLst>
          </p:cNvPr>
          <p:cNvSpPr txBox="1"/>
          <p:nvPr/>
        </p:nvSpPr>
        <p:spPr>
          <a:xfrm>
            <a:off x="405378" y="1143868"/>
            <a:ext cx="5423191" cy="292388"/>
          </a:xfrm>
          <a:prstGeom prst="rect">
            <a:avLst/>
          </a:prstGeom>
          <a:noFill/>
        </p:spPr>
        <p:txBody>
          <a:bodyPr wrap="square" rtlCol="0">
            <a:spAutoFit/>
          </a:bodyPr>
          <a:lstStyle/>
          <a:p>
            <a:r>
              <a:rPr lang="en-US" sz="1300" b="1" dirty="0"/>
              <a:t>Participants ages 60-63 are eligible for higher catch-up</a:t>
            </a:r>
          </a:p>
        </p:txBody>
      </p:sp>
      <p:sp>
        <p:nvSpPr>
          <p:cNvPr id="79" name="TextBox 78">
            <a:extLst>
              <a:ext uri="{FF2B5EF4-FFF2-40B4-BE49-F238E27FC236}">
                <a16:creationId xmlns:a16="http://schemas.microsoft.com/office/drawing/2014/main" id="{ED98741A-3E01-0DDA-87A8-DC46013FFF6D}"/>
              </a:ext>
            </a:extLst>
          </p:cNvPr>
          <p:cNvSpPr txBox="1"/>
          <p:nvPr/>
        </p:nvSpPr>
        <p:spPr>
          <a:xfrm>
            <a:off x="784377" y="3858517"/>
            <a:ext cx="3889022" cy="215444"/>
          </a:xfrm>
          <a:prstGeom prst="rect">
            <a:avLst/>
          </a:prstGeom>
          <a:noFill/>
        </p:spPr>
        <p:txBody>
          <a:bodyPr wrap="square">
            <a:spAutoFit/>
          </a:bodyPr>
          <a:lstStyle/>
          <a:p>
            <a:r>
              <a:rPr lang="en-US" sz="800" dirty="0"/>
              <a:t>For illustrative purposes only.</a:t>
            </a:r>
          </a:p>
        </p:txBody>
      </p:sp>
      <p:grpSp>
        <p:nvGrpSpPr>
          <p:cNvPr id="90" name="Group 89">
            <a:extLst>
              <a:ext uri="{FF2B5EF4-FFF2-40B4-BE49-F238E27FC236}">
                <a16:creationId xmlns:a16="http://schemas.microsoft.com/office/drawing/2014/main" id="{F054BFDA-CB84-70E0-7922-D19325811190}"/>
              </a:ext>
            </a:extLst>
          </p:cNvPr>
          <p:cNvGrpSpPr/>
          <p:nvPr/>
        </p:nvGrpSpPr>
        <p:grpSpPr>
          <a:xfrm>
            <a:off x="370811" y="6727411"/>
            <a:ext cx="6931592" cy="1079509"/>
            <a:chOff x="420554" y="5118100"/>
            <a:chExt cx="6931592" cy="1079509"/>
          </a:xfrm>
        </p:grpSpPr>
        <p:grpSp>
          <p:nvGrpSpPr>
            <p:cNvPr id="55" name="Group 54">
              <a:extLst>
                <a:ext uri="{FF2B5EF4-FFF2-40B4-BE49-F238E27FC236}">
                  <a16:creationId xmlns:a16="http://schemas.microsoft.com/office/drawing/2014/main" id="{0BDE5F87-777A-46F8-9470-7BFD9DA2098A}"/>
                </a:ext>
              </a:extLst>
            </p:cNvPr>
            <p:cNvGrpSpPr/>
            <p:nvPr/>
          </p:nvGrpSpPr>
          <p:grpSpPr>
            <a:xfrm>
              <a:off x="420554" y="5118100"/>
              <a:ext cx="6931592" cy="1079509"/>
              <a:chOff x="419100" y="2301671"/>
              <a:chExt cx="6931592" cy="1079509"/>
            </a:xfrm>
          </p:grpSpPr>
          <p:sp>
            <p:nvSpPr>
              <p:cNvPr id="44" name="TextBox 43">
                <a:extLst>
                  <a:ext uri="{FF2B5EF4-FFF2-40B4-BE49-F238E27FC236}">
                    <a16:creationId xmlns:a16="http://schemas.microsoft.com/office/drawing/2014/main" id="{6159E976-50A7-1814-571F-882D20D42B84}"/>
                  </a:ext>
                </a:extLst>
              </p:cNvPr>
              <p:cNvSpPr txBox="1"/>
              <p:nvPr/>
            </p:nvSpPr>
            <p:spPr>
              <a:xfrm>
                <a:off x="419100" y="2301671"/>
                <a:ext cx="6931592" cy="561794"/>
              </a:xfrm>
              <a:prstGeom prst="rect">
                <a:avLst/>
              </a:prstGeom>
              <a:solidFill>
                <a:srgbClr val="04547C"/>
              </a:solidFill>
            </p:spPr>
            <p:txBody>
              <a:bodyPr wrap="square" lIns="640080" anchor="ctr" anchorCtr="0">
                <a:noAutofit/>
              </a:bodyPr>
              <a:lstStyle/>
              <a:p>
                <a:pPr algn="just">
                  <a:lnSpc>
                    <a:spcPct val="115000"/>
                  </a:lnSpc>
                  <a:spcAft>
                    <a:spcPts val="300"/>
                  </a:spcAft>
                </a:pPr>
                <a:r>
                  <a:rPr lang="en-US" kern="100" dirty="0">
                    <a:solidFill>
                      <a:schemeClr val="bg1"/>
                    </a:solidFill>
                    <a:latin typeface="+mj-lt"/>
                    <a:ea typeface="Aptos" panose="020B0004020202020204" pitchFamily="34" charset="0"/>
                    <a:cs typeface="Times New Roman" panose="02020603050405020304" pitchFamily="18" charset="0"/>
                  </a:rPr>
                  <a:t>Where should I direct my questions?</a:t>
                </a:r>
              </a:p>
            </p:txBody>
          </p:sp>
          <p:sp>
            <p:nvSpPr>
              <p:cNvPr id="48" name="Rounded Rectangle 14">
                <a:extLst>
                  <a:ext uri="{FF2B5EF4-FFF2-40B4-BE49-F238E27FC236}">
                    <a16:creationId xmlns:a16="http://schemas.microsoft.com/office/drawing/2014/main" id="{1E22562D-0E46-1224-38DE-484B8AB608BB}"/>
                  </a:ext>
                </a:extLst>
              </p:cNvPr>
              <p:cNvSpPr/>
              <p:nvPr/>
            </p:nvSpPr>
            <p:spPr>
              <a:xfrm>
                <a:off x="419100" y="2867770"/>
                <a:ext cx="6851740" cy="51341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rPr>
                  <a:t>If you have any questions, please call the Fidelity Service Center at 800-835-5097, Monday through Friday, 8:30 a.m.-8:30 p.m. Eastern Time.</a:t>
                </a:r>
              </a:p>
            </p:txBody>
          </p:sp>
          <p:sp>
            <p:nvSpPr>
              <p:cNvPr id="14" name="Oval 13">
                <a:extLst>
                  <a:ext uri="{FF2B5EF4-FFF2-40B4-BE49-F238E27FC236}">
                    <a16:creationId xmlns:a16="http://schemas.microsoft.com/office/drawing/2014/main" id="{B77981CC-848A-FFDD-8C32-ACD62D2387FE}"/>
                  </a:ext>
                </a:extLst>
              </p:cNvPr>
              <p:cNvSpPr/>
              <p:nvPr/>
            </p:nvSpPr>
            <p:spPr>
              <a:xfrm>
                <a:off x="578387" y="2412429"/>
                <a:ext cx="358061" cy="358061"/>
              </a:xfrm>
              <a:prstGeom prst="ellipse">
                <a:avLst/>
              </a:prstGeom>
              <a:solidFill>
                <a:srgbClr val="388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pic>
          <p:nvPicPr>
            <p:cNvPr id="89" name="Graphic 88" descr="Help outline">
              <a:extLst>
                <a:ext uri="{FF2B5EF4-FFF2-40B4-BE49-F238E27FC236}">
                  <a16:creationId xmlns:a16="http://schemas.microsoft.com/office/drawing/2014/main" id="{C59AA15E-E388-BB1D-4ACC-68AE8D09A34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66179" y="5220522"/>
              <a:ext cx="377701" cy="377701"/>
            </a:xfrm>
            <a:prstGeom prst="rect">
              <a:avLst/>
            </a:prstGeom>
          </p:spPr>
        </p:pic>
      </p:grpSp>
    </p:spTree>
    <p:extLst>
      <p:ext uri="{BB962C8B-B14F-4D97-AF65-F5344CB8AC3E}">
        <p14:creationId xmlns:p14="http://schemas.microsoft.com/office/powerpoint/2010/main" val="1037635476"/>
      </p:ext>
    </p:extLst>
  </p:cSld>
  <p:clrMapOvr>
    <a:masterClrMapping/>
  </p:clrMapOvr>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gn="l" defTabSz="665665">
          <a:spcBef>
            <a:spcPts val="825"/>
          </a:spcBef>
          <a:defRPr sz="1600" kern="0" dirty="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3_Custom Design" id="{2F65354D-16CA-4507-AA1C-8C12A5C135FF}" vid="{33C3B712-CF4F-4247-81F9-A1BBE0E30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item1.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3.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5.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6.xml><?xml version="1.0" encoding="utf-8"?>
<p:properties xmlns:p="http://schemas.microsoft.com/office/2006/metadata/properties" xmlns:xsi="http://www.w3.org/2001/XMLSchema-instance" xmlns:pc="http://schemas.microsoft.com/office/infopath/2007/PartnerControls">
  <documentManagement>
    <_activity xmlns="66134ee6-9b7c-43c5-9925-211751c6ef79" xsi:nil="true"/>
  </documentManagement>
</p:properties>
</file>

<file path=customXml/item7.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9.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0.xml><?xml version="1.0" encoding="utf-8"?>
<ct:contentTypeSchema xmlns:ct="http://schemas.microsoft.com/office/2006/metadata/contentType" xmlns:ma="http://schemas.microsoft.com/office/2006/metadata/properties/metaAttributes" ct:_="" ma:_="" ma:contentTypeName="Document" ma:contentTypeID="0x010100AB4FDB7FD8B60B4B90F1D98A5E118B7A" ma:contentTypeVersion="13" ma:contentTypeDescription="Create a new document." ma:contentTypeScope="" ma:versionID="7f5e3f4d76d8b0f6e8f4521b0f9aa395">
  <xsd:schema xmlns:xsd="http://www.w3.org/2001/XMLSchema" xmlns:xs="http://www.w3.org/2001/XMLSchema" xmlns:p="http://schemas.microsoft.com/office/2006/metadata/properties" xmlns:ns3="f6001099-d039-47f4-9f4a-5ddcb59a2bd7" xmlns:ns4="66134ee6-9b7c-43c5-9925-211751c6ef79" targetNamespace="http://schemas.microsoft.com/office/2006/metadata/properties" ma:root="true" ma:fieldsID="70aee5a208e7be9ee83538a0c901056d" ns3:_="" ns4:_="">
    <xsd:import namespace="f6001099-d039-47f4-9f4a-5ddcb59a2bd7"/>
    <xsd:import namespace="66134ee6-9b7c-43c5-9925-211751c6ef7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CR" minOccurs="0"/>
                <xsd:element ref="ns4:MediaServiceGenerationTime" minOccurs="0"/>
                <xsd:element ref="ns4:MediaServiceEventHashCode" minOccurs="0"/>
                <xsd:element ref="ns4:MediaServiceObjectDetectorVersions" minOccurs="0"/>
                <xsd:element ref="ns4:MediaServiceSearchProperties"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01099-d039-47f4-9f4a-5ddcb59a2bd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134ee6-9b7c-43c5-9925-211751c6ef7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1.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2.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13.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4.xml><?xml version="1.0" encoding="utf-8"?>
<?mso-contentType ?>
<FormTemplates xmlns="http://schemas.microsoft.com/sharepoint/v3/contenttype/forms">
  <Display>DocumentLibraryForm</Display>
  <Edit>DocumentLibraryForm</Edit>
  <New>DocumentLibraryForm</New>
</FormTemplates>
</file>

<file path=customXml/item15.xml><?xml version="1.0" encoding="utf-8"?>
<ContentId CID="S000000000045328"/>
</file>

<file path=customXml/item16.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7.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8.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1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0.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1.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22.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3.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4.xml><?xml version="1.0" encoding="utf-8"?>
<ContentId CID="S000000000032561"/>
</file>

<file path=customXml/item25.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2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7.xml><?xml version="1.0" encoding="utf-8"?>
<ContentId CID="S000000000045328"/>
</file>

<file path=customXml/item28.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0.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2.xml><?xml version="1.0" encoding="utf-8"?>
<ContentId CID="S000000000045328"/>
</file>

<file path=customXml/item3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3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35.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7.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8.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Props1.xml><?xml version="1.0" encoding="utf-8"?>
<ds:datastoreItem xmlns:ds="http://schemas.openxmlformats.org/officeDocument/2006/customXml" ds:itemID="{6D4075ED-28EF-46D4-96D7-6B254976F4E6}">
  <ds:schemaRefs>
    <ds:schemaRef ds:uri="Strauss.PersonalizationDefinition"/>
  </ds:schemaRefs>
</ds:datastoreItem>
</file>

<file path=customXml/itemProps2.xml><?xml version="1.0" encoding="utf-8"?>
<ds:datastoreItem xmlns:ds="http://schemas.openxmlformats.org/officeDocument/2006/customXml" ds:itemID="{85802BDA-F251-4585-9DBC-08FD584CB815}">
  <ds:schemaRefs>
    <ds:schemaRef ds:uri="Strauss.PersonalizationDefinition"/>
  </ds:schemaRefs>
</ds:datastoreItem>
</file>

<file path=customXml/itemProps3.xml><?xml version="1.0" encoding="utf-8"?>
<ds:datastoreItem xmlns:ds="http://schemas.openxmlformats.org/officeDocument/2006/customXml" ds:itemID="{25F5D14B-B92B-4EED-A7B1-DBF74F72AC05}">
  <ds:schemaRefs>
    <ds:schemaRef ds:uri="Strauss.PersonalizationDefinition"/>
  </ds:schemaRefs>
</ds:datastoreItem>
</file>

<file path=customXml/itemProps4.xml><?xml version="1.0" encoding="utf-8"?>
<ds:datastoreItem xmlns:ds="http://schemas.openxmlformats.org/officeDocument/2006/customXml" ds:itemID="{634DE1EC-697A-45CA-A266-3A97C6C17F3F}">
  <ds:schemaRefs>
    <ds:schemaRef ds:uri="Strauss.PersonalizationDefinition"/>
  </ds:schemaRefs>
</ds:datastoreItem>
</file>

<file path=customXml/itemProps5.xml><?xml version="1.0" encoding="utf-8"?>
<ds:datastoreItem xmlns:ds="http://schemas.openxmlformats.org/officeDocument/2006/customXml" ds:itemID="{B1B3A2C9-40B9-448E-AE52-C77AE071C428}">
  <ds:schemaRefs>
    <ds:schemaRef ds:uri="Strauss.PersonalizationDefinition"/>
  </ds:schemaRefs>
</ds:datastoreItem>
</file>

<file path=customXml/itemProps6.xml><?xml version="1.0" encoding="utf-8"?>
<ds:datastoreItem xmlns:ds="http://schemas.openxmlformats.org/officeDocument/2006/customXml" ds:itemID="{C34A3F63-274B-466A-9488-742EA82CEEEA}">
  <ds:schemaRefs>
    <ds:schemaRef ds:uri="http://schemas.microsoft.com/office/2006/metadata/properties"/>
    <ds:schemaRef ds:uri="f6001099-d039-47f4-9f4a-5ddcb59a2bd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66134ee6-9b7c-43c5-9925-211751c6ef79"/>
    <ds:schemaRef ds:uri="http://www.w3.org/XML/1998/namespace"/>
    <ds:schemaRef ds:uri="http://purl.org/dc/dcmitype/"/>
  </ds:schemaRefs>
</ds:datastoreItem>
</file>

<file path=customXml/itemProps7.xml><?xml version="1.0" encoding="utf-8"?>
<ds:datastoreItem xmlns:ds="http://schemas.openxmlformats.org/officeDocument/2006/customXml" ds:itemID="{369756DF-EB5B-4E8D-9E47-CDBAE77FECC3}">
  <ds:schemaRefs>
    <ds:schemaRef ds:uri="Strauss.PersonalizationDefinition"/>
  </ds:schemaRefs>
</ds:datastoreItem>
</file>

<file path=customXml/itemProps8.xml><?xml version="1.0" encoding="utf-8"?>
<ds:datastoreItem xmlns:ds="http://schemas.openxmlformats.org/officeDocument/2006/customXml" ds:itemID="{FB9B744E-8C31-41E5-B6B4-7F23D5301C0E}">
  <ds:schemaRefs>
    <ds:schemaRef ds:uri="Strauss.PersonalizationDefinition"/>
  </ds:schemaRefs>
</ds:datastoreItem>
</file>

<file path=customXml/itemProps9.xml><?xml version="1.0" encoding="utf-8"?>
<ds:datastoreItem xmlns:ds="http://schemas.openxmlformats.org/officeDocument/2006/customXml" ds:itemID="{51FE2C53-9050-4ACA-B9BE-C14572C95758}">
  <ds:schemaRefs>
    <ds:schemaRef ds:uri="Strauss.PersonalizationDefinition"/>
  </ds:schemaRefs>
</ds:datastoreItem>
</file>

<file path=customXml/itemProps10.xml><?xml version="1.0" encoding="utf-8"?>
<ds:datastoreItem xmlns:ds="http://schemas.openxmlformats.org/officeDocument/2006/customXml" ds:itemID="{CF07B954-7F26-41DE-8391-05AE9A0B5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01099-d039-47f4-9f4a-5ddcb59a2bd7"/>
    <ds:schemaRef ds:uri="66134ee6-9b7c-43c5-9925-211751c6ef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1.xml><?xml version="1.0" encoding="utf-8"?>
<ds:datastoreItem xmlns:ds="http://schemas.openxmlformats.org/officeDocument/2006/customXml" ds:itemID="{8290DCE3-8E3B-4574-9C4B-0D94B8867CD6}">
  <ds:schemaRefs>
    <ds:schemaRef ds:uri="Strauss.PersonalizationDefinition"/>
  </ds:schemaRefs>
</ds:datastoreItem>
</file>

<file path=customXml/itemProps12.xml><?xml version="1.0" encoding="utf-8"?>
<ds:datastoreItem xmlns:ds="http://schemas.openxmlformats.org/officeDocument/2006/customXml" ds:itemID="{090A40F6-B7D9-4224-BF51-DD8DD480C409}">
  <ds:schemaRefs>
    <ds:schemaRef ds:uri="Strauss.PersonalizationDefinition"/>
  </ds:schemaRefs>
</ds:datastoreItem>
</file>

<file path=customXml/itemProps13.xml><?xml version="1.0" encoding="utf-8"?>
<ds:datastoreItem xmlns:ds="http://schemas.openxmlformats.org/officeDocument/2006/customXml" ds:itemID="{A21F3D8D-8DBA-4C7A-AB4D-1453567364BD}">
  <ds:schemaRefs>
    <ds:schemaRef ds:uri="Strauss.PersonalizationDefinition"/>
  </ds:schemaRefs>
</ds:datastoreItem>
</file>

<file path=customXml/itemProps14.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15.xml><?xml version="1.0" encoding="utf-8"?>
<ds:datastoreItem xmlns:ds="http://schemas.openxmlformats.org/officeDocument/2006/customXml" ds:itemID="{3A8F9D8F-659A-48F8-A4BD-B5F99EA7A238}">
  <ds:schemaRefs/>
</ds:datastoreItem>
</file>

<file path=customXml/itemProps16.xml><?xml version="1.0" encoding="utf-8"?>
<ds:datastoreItem xmlns:ds="http://schemas.openxmlformats.org/officeDocument/2006/customXml" ds:itemID="{A2102EF0-9EBA-456D-935A-B0E62BF8D1E0}">
  <ds:schemaRefs>
    <ds:schemaRef ds:uri="Strauss.PersonalizationDefinition"/>
  </ds:schemaRefs>
</ds:datastoreItem>
</file>

<file path=customXml/itemProps17.xml><?xml version="1.0" encoding="utf-8"?>
<ds:datastoreItem xmlns:ds="http://schemas.openxmlformats.org/officeDocument/2006/customXml" ds:itemID="{E535D724-A728-4B61-952B-B6B3A066C452}">
  <ds:schemaRefs>
    <ds:schemaRef ds:uri="Strauss.PersonalizationDefinition"/>
  </ds:schemaRefs>
</ds:datastoreItem>
</file>

<file path=customXml/itemProps18.xml><?xml version="1.0" encoding="utf-8"?>
<ds:datastoreItem xmlns:ds="http://schemas.openxmlformats.org/officeDocument/2006/customXml" ds:itemID="{7DE8F783-3851-4D2D-9884-8F91806D8BE4}">
  <ds:schemaRefs>
    <ds:schemaRef ds:uri="Strauss.PersonalizationDefinition"/>
  </ds:schemaRefs>
</ds:datastoreItem>
</file>

<file path=customXml/itemProps19.xml><?xml version="1.0" encoding="utf-8"?>
<ds:datastoreItem xmlns:ds="http://schemas.openxmlformats.org/officeDocument/2006/customXml" ds:itemID="{8FF6E4EC-3DB5-4E69-856D-FA13D5C25E1E}">
  <ds:schemaRefs>
    <ds:schemaRef ds:uri="Strauss.PersonalizationDefinition"/>
  </ds:schemaRefs>
</ds:datastoreItem>
</file>

<file path=customXml/itemProps20.xml><?xml version="1.0" encoding="utf-8"?>
<ds:datastoreItem xmlns:ds="http://schemas.openxmlformats.org/officeDocument/2006/customXml" ds:itemID="{5854CDE2-1999-4E58-BE81-1C94BBE059BD}">
  <ds:schemaRefs>
    <ds:schemaRef ds:uri="Strauss.PersonalizationDefinition"/>
  </ds:schemaRefs>
</ds:datastoreItem>
</file>

<file path=customXml/itemProps21.xml><?xml version="1.0" encoding="utf-8"?>
<ds:datastoreItem xmlns:ds="http://schemas.openxmlformats.org/officeDocument/2006/customXml" ds:itemID="{D27B9D27-4FF5-4D74-B13E-C1718166C1C9}">
  <ds:schemaRefs>
    <ds:schemaRef ds:uri="Strauss.PersonalizationDefinition"/>
  </ds:schemaRefs>
</ds:datastoreItem>
</file>

<file path=customXml/itemProps22.xml><?xml version="1.0" encoding="utf-8"?>
<ds:datastoreItem xmlns:ds="http://schemas.openxmlformats.org/officeDocument/2006/customXml" ds:itemID="{25042E18-FFE0-4FC9-896C-52995F3A431E}">
  <ds:schemaRefs>
    <ds:schemaRef ds:uri="Strauss.PersonalizationDefinition"/>
  </ds:schemaRefs>
</ds:datastoreItem>
</file>

<file path=customXml/itemProps23.xml><?xml version="1.0" encoding="utf-8"?>
<ds:datastoreItem xmlns:ds="http://schemas.openxmlformats.org/officeDocument/2006/customXml" ds:itemID="{F8B826C9-9A71-4D19-8BD9-9FAC4720C294}">
  <ds:schemaRefs>
    <ds:schemaRef ds:uri="Strauss.PersonalizationDefinition"/>
  </ds:schemaRefs>
</ds:datastoreItem>
</file>

<file path=customXml/itemProps24.xml><?xml version="1.0" encoding="utf-8"?>
<ds:datastoreItem xmlns:ds="http://schemas.openxmlformats.org/officeDocument/2006/customXml" ds:itemID="{8EAC62B8-1BFA-433F-9D21-213840872CBC}">
  <ds:schemaRefs/>
</ds:datastoreItem>
</file>

<file path=customXml/itemProps25.xml><?xml version="1.0" encoding="utf-8"?>
<ds:datastoreItem xmlns:ds="http://schemas.openxmlformats.org/officeDocument/2006/customXml" ds:itemID="{3D629B19-4C37-45DF-86B6-85CBB5D6D7B2}">
  <ds:schemaRefs>
    <ds:schemaRef ds:uri="Strauss.PersonalizationDefinition"/>
  </ds:schemaRefs>
</ds:datastoreItem>
</file>

<file path=customXml/itemProps26.xml><?xml version="1.0" encoding="utf-8"?>
<ds:datastoreItem xmlns:ds="http://schemas.openxmlformats.org/officeDocument/2006/customXml" ds:itemID="{552B32B4-3A8A-4CBF-A156-DC812FA9F4B7}">
  <ds:schemaRefs>
    <ds:schemaRef ds:uri="Strauss.PersonalizationDefinition"/>
  </ds:schemaRefs>
</ds:datastoreItem>
</file>

<file path=customXml/itemProps27.xml><?xml version="1.0" encoding="utf-8"?>
<ds:datastoreItem xmlns:ds="http://schemas.openxmlformats.org/officeDocument/2006/customXml" ds:itemID="{14E6F051-0548-4C89-985C-A8F9814C53DA}">
  <ds:schemaRefs/>
</ds:datastoreItem>
</file>

<file path=customXml/itemProps28.xml><?xml version="1.0" encoding="utf-8"?>
<ds:datastoreItem xmlns:ds="http://schemas.openxmlformats.org/officeDocument/2006/customXml" ds:itemID="{0922084B-8305-43EB-AC66-D419C72C7EFF}">
  <ds:schemaRefs>
    <ds:schemaRef ds:uri="Strauss.PersonalizationDefinition"/>
  </ds:schemaRefs>
</ds:datastoreItem>
</file>

<file path=customXml/itemProps29.xml><?xml version="1.0" encoding="utf-8"?>
<ds:datastoreItem xmlns:ds="http://schemas.openxmlformats.org/officeDocument/2006/customXml" ds:itemID="{C58DA368-17BC-46BB-9E5F-68F8390161EA}">
  <ds:schemaRefs>
    <ds:schemaRef ds:uri="Strauss.PersonalizationDefinition"/>
  </ds:schemaRefs>
</ds:datastoreItem>
</file>

<file path=customXml/itemProps30.xml><?xml version="1.0" encoding="utf-8"?>
<ds:datastoreItem xmlns:ds="http://schemas.openxmlformats.org/officeDocument/2006/customXml" ds:itemID="{EE207422-FF25-4716-BA02-8BC9F1D9A474}">
  <ds:schemaRefs>
    <ds:schemaRef ds:uri="Strauss.PersonalizationDefinition"/>
  </ds:schemaRefs>
</ds:datastoreItem>
</file>

<file path=customXml/itemProps31.xml><?xml version="1.0" encoding="utf-8"?>
<ds:datastoreItem xmlns:ds="http://schemas.openxmlformats.org/officeDocument/2006/customXml" ds:itemID="{FD48E768-29FC-451B-8EC8-07E5EC996AB6}">
  <ds:schemaRefs>
    <ds:schemaRef ds:uri="Strauss.PersonalizationDefinition"/>
  </ds:schemaRefs>
</ds:datastoreItem>
</file>

<file path=customXml/itemProps32.xml><?xml version="1.0" encoding="utf-8"?>
<ds:datastoreItem xmlns:ds="http://schemas.openxmlformats.org/officeDocument/2006/customXml" ds:itemID="{D239AB60-FC5D-418B-9376-6E11DA0170F5}">
  <ds:schemaRefs/>
</ds:datastoreItem>
</file>

<file path=customXml/itemProps33.xml><?xml version="1.0" encoding="utf-8"?>
<ds:datastoreItem xmlns:ds="http://schemas.openxmlformats.org/officeDocument/2006/customXml" ds:itemID="{08D38458-EDA7-4FFF-BB53-7A3F00F4EE58}">
  <ds:schemaRefs>
    <ds:schemaRef ds:uri="Strauss.PersonalizationDefinition"/>
  </ds:schemaRefs>
</ds:datastoreItem>
</file>

<file path=customXml/itemProps34.xml><?xml version="1.0" encoding="utf-8"?>
<ds:datastoreItem xmlns:ds="http://schemas.openxmlformats.org/officeDocument/2006/customXml" ds:itemID="{8791F093-DF69-4A61-957A-3059E78EA595}">
  <ds:schemaRefs>
    <ds:schemaRef ds:uri="Strauss.PersonalizationDefinition"/>
  </ds:schemaRefs>
</ds:datastoreItem>
</file>

<file path=customXml/itemProps35.xml><?xml version="1.0" encoding="utf-8"?>
<ds:datastoreItem xmlns:ds="http://schemas.openxmlformats.org/officeDocument/2006/customXml" ds:itemID="{4066DB02-B7F3-4889-87F9-060734500A35}">
  <ds:schemaRefs>
    <ds:schemaRef ds:uri="Strauss.PersonalizationDefinition"/>
  </ds:schemaRefs>
</ds:datastoreItem>
</file>

<file path=customXml/itemProps36.xml><?xml version="1.0" encoding="utf-8"?>
<ds:datastoreItem xmlns:ds="http://schemas.openxmlformats.org/officeDocument/2006/customXml" ds:itemID="{4BBDE425-27AE-43A2-B239-13F71159B139}">
  <ds:schemaRefs>
    <ds:schemaRef ds:uri="Strauss.PersonalizationDefinition"/>
  </ds:schemaRefs>
</ds:datastoreItem>
</file>

<file path=customXml/itemProps37.xml><?xml version="1.0" encoding="utf-8"?>
<ds:datastoreItem xmlns:ds="http://schemas.openxmlformats.org/officeDocument/2006/customXml" ds:itemID="{F7C1D834-0F21-4783-B565-3773E127FC0E}">
  <ds:schemaRefs>
    <ds:schemaRef ds:uri="Strauss.PersonalizationDefinition"/>
  </ds:schemaRefs>
</ds:datastoreItem>
</file>

<file path=customXml/itemProps38.xml><?xml version="1.0" encoding="utf-8"?>
<ds:datastoreItem xmlns:ds="http://schemas.openxmlformats.org/officeDocument/2006/customXml" ds:itemID="{C5F864D8-07A8-4C41-9F50-A647D1C3ABA7}">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Custom Design</Template>
  <TotalTime>7072</TotalTime>
  <Words>650</Words>
  <Application>Microsoft Office PowerPoint</Application>
  <PresentationFormat>Custom</PresentationFormat>
  <Paragraphs>53</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Aptos</vt:lpstr>
      <vt:lpstr>Arial</vt:lpstr>
      <vt:lpstr>Calibri</vt:lpstr>
      <vt:lpstr>Fidelity Sans</vt:lpstr>
      <vt:lpstr>Fidelity Sans 2</vt:lpstr>
      <vt:lpstr>Fidelity Sans 2 Light</vt:lpstr>
      <vt:lpstr>Fidelity Slab Light</vt:lpstr>
      <vt:lpstr>Roboto Slab Light</vt:lpstr>
      <vt:lpstr>Fidelity Template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Berberich, Mary Beth</dc:creator>
  <cp:lastModifiedBy>Solzsmon, Andrew</cp:lastModifiedBy>
  <cp:revision>8</cp:revision>
  <cp:lastPrinted>2019-10-11T15:47:54Z</cp:lastPrinted>
  <dcterms:created xsi:type="dcterms:W3CDTF">2021-08-31T19:07:37Z</dcterms:created>
  <dcterms:modified xsi:type="dcterms:W3CDTF">2026-01-29T20:53:27Z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0x010100AB4FDB7FD8B60B4B90F1D98A5E118B7A</vt:lpwstr>
  </property>
  <property fmtid="{D5CDD505-2E9C-101B-9397-08002B2CF9AE}" pid="3" name="MediaServiceImageTags">
    <vt:lpwstr/>
  </property>
  <property fmtid="{D5CDD505-2E9C-101B-9397-08002B2CF9AE}" pid="4" name="MSIP_Label_03b2c423-eb5a-467c-866f-c54b6721c0c4_SetDate">
    <vt:lpwstr>2025-05-13T16:11:59Z</vt:lpwstr>
  </property>
  <property fmtid="{D5CDD505-2E9C-101B-9397-08002B2CF9AE}" pid="5" name="MSIP_Label_03b2c423-eb5a-467c-866f-c54b6721c0c4_SiteId">
    <vt:lpwstr>7521acbc-a68c-41e5-a975-1cf83066dd19</vt:lpwstr>
  </property>
  <property fmtid="{D5CDD505-2E9C-101B-9397-08002B2CF9AE}" pid="6" name="MSIP_Label_03b2c423-eb5a-467c-866f-c54b6721c0c4_Method">
    <vt:lpwstr>Privileged</vt:lpwstr>
  </property>
  <property fmtid="{D5CDD505-2E9C-101B-9397-08002B2CF9AE}" pid="7" name="MSIP_Label_03b2c423-eb5a-467c-866f-c54b6721c0c4_ActionId">
    <vt:lpwstr>8d7ee59b-9f1e-4361-a3c3-3de0e99686fb</vt:lpwstr>
  </property>
  <property fmtid="{D5CDD505-2E9C-101B-9397-08002B2CF9AE}" pid="8" name="ClassificationContentMarkingFooterText">
    <vt:lpwstr>Fidelity Internal Information</vt:lpwstr>
  </property>
  <property fmtid="{D5CDD505-2E9C-101B-9397-08002B2CF9AE}" pid="9" name="MSIP_Label_03b2c423-eb5a-467c-866f-c54b6721c0c4_ContentBits">
    <vt:lpwstr>2</vt:lpwstr>
  </property>
  <property fmtid="{D5CDD505-2E9C-101B-9397-08002B2CF9AE}" pid="10" name="ClassificationContentMarkingFooterLocations">
    <vt:lpwstr>Fidelity Template 2025:8</vt:lpwstr>
  </property>
  <property fmtid="{D5CDD505-2E9C-101B-9397-08002B2CF9AE}" pid="11" name="MSIP_Label_03b2c423-eb5a-467c-866f-c54b6721c0c4_Tag">
    <vt:lpwstr>50, 0, 1, 1</vt:lpwstr>
  </property>
  <property fmtid="{D5CDD505-2E9C-101B-9397-08002B2CF9AE}" pid="12" name="MSIP_Label_03b2c423-eb5a-467c-866f-c54b6721c0c4_Enabled">
    <vt:lpwstr>true</vt:lpwstr>
  </property>
  <property fmtid="{D5CDD505-2E9C-101B-9397-08002B2CF9AE}" pid="13" name="MSIP_Label_03b2c423-eb5a-467c-866f-c54b6721c0c4_Name">
    <vt:lpwstr>Fidelity Internal</vt:lpwstr>
  </property>
</Properties>
</file>