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7772400" cy="10058400"/>
  <p:notesSz cx="7772400" cy="10058400"/>
  <p:embeddedFontLst>
    <p:embeddedFont>
      <p:font typeface="Fidelity Sans 2" panose="020B0504050501040104" pitchFamily="34" charset="0"/>
      <p:regular r:id="rId6"/>
      <p:bold r:id="rId7"/>
      <p:italic r:id="rId8"/>
      <p:boldItalic r:id="rId9"/>
    </p:embeddedFont>
    <p:embeddedFont>
      <p:font typeface="Fidelity Sans 2 ExtraBold" panose="020B0904050501040104" pitchFamily="34" charset="0"/>
      <p:bold r:id="rId10"/>
      <p:italic r:id="rId11"/>
      <p:boldItalic r:id="rId12"/>
    </p:embeddedFont>
    <p:embeddedFont>
      <p:font typeface="Fidelity Sans 2 Light" panose="020B0404050501040104" pitchFamily="34" charset="0"/>
      <p:regular r:id="rId13"/>
      <p:italic r:id="rId14"/>
    </p:embeddedFont>
    <p:embeddedFont>
      <p:font typeface="Fidelity Sans 2 SemiBold" panose="020B0704050501040104" pitchFamily="34" charset="0"/>
      <p:regular r:id="rId15"/>
      <p:bold r:id="rId16"/>
      <p:italic r:id="rId17"/>
      <p:boldItalic r:id="rId18"/>
    </p:embeddedFont>
    <p:embeddedFont>
      <p:font typeface="Fidelity Slab Light" panose="02060404050501040104" pitchFamily="18" charset="0"/>
      <p:regular r:id="rId19"/>
      <p:italic r:id="rId20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5"/>
  </p:normalViewPr>
  <p:slideViewPr>
    <p:cSldViewPr>
      <p:cViewPr>
        <p:scale>
          <a:sx n="120" d="100"/>
          <a:sy n="120" d="100"/>
        </p:scale>
        <p:origin x="1782" y="-3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23" Type="http://schemas.openxmlformats.org/officeDocument/2006/relationships/theme" Target="theme/theme1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ndlen, Michelle" userId="95fe4abf-f70b-4435-bda8-01124bafe42c" providerId="ADAL" clId="{4A96EDD2-C1CC-4DC4-991A-0FE4E1D2A109}"/>
    <pc:docChg chg="modSld">
      <pc:chgData name="Findlen, Michelle" userId="95fe4abf-f70b-4435-bda8-01124bafe42c" providerId="ADAL" clId="{4A96EDD2-C1CC-4DC4-991A-0FE4E1D2A109}" dt="2025-11-04T17:38:21.615" v="50" actId="1076"/>
      <pc:docMkLst>
        <pc:docMk/>
      </pc:docMkLst>
      <pc:sldChg chg="modSp mod">
        <pc:chgData name="Findlen, Michelle" userId="95fe4abf-f70b-4435-bda8-01124bafe42c" providerId="ADAL" clId="{4A96EDD2-C1CC-4DC4-991A-0FE4E1D2A109}" dt="2025-11-04T17:38:21.615" v="50" actId="1076"/>
        <pc:sldMkLst>
          <pc:docMk/>
          <pc:sldMk cId="0" sldId="256"/>
        </pc:sldMkLst>
        <pc:spChg chg="mod">
          <ac:chgData name="Findlen, Michelle" userId="95fe4abf-f70b-4435-bda8-01124bafe42c" providerId="ADAL" clId="{4A96EDD2-C1CC-4DC4-991A-0FE4E1D2A109}" dt="2025-11-04T17:38:21.615" v="50" actId="1076"/>
          <ac:spMkLst>
            <pc:docMk/>
            <pc:sldMk cId="0" sldId="256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4F883C"/>
                </a:solidFill>
                <a:latin typeface="Fidelity Sans 2 Light"/>
                <a:cs typeface="Fidelity Sans 2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4F883C"/>
                </a:solidFill>
                <a:latin typeface="Fidelity Sans 2 Light"/>
                <a:cs typeface="Fidelity Sans 2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772400" cy="2523490"/>
          </a:xfrm>
          <a:custGeom>
            <a:avLst/>
            <a:gdLst/>
            <a:ahLst/>
            <a:cxnLst/>
            <a:rect l="l" t="t" r="r" b="b"/>
            <a:pathLst>
              <a:path w="7772400" h="2523490">
                <a:moveTo>
                  <a:pt x="7772400" y="0"/>
                </a:moveTo>
                <a:lnTo>
                  <a:pt x="0" y="0"/>
                </a:lnTo>
                <a:lnTo>
                  <a:pt x="0" y="2523096"/>
                </a:lnTo>
                <a:lnTo>
                  <a:pt x="7772400" y="2523096"/>
                </a:lnTo>
                <a:lnTo>
                  <a:pt x="7772400" y="0"/>
                </a:lnTo>
                <a:close/>
              </a:path>
            </a:pathLst>
          </a:custGeom>
          <a:solidFill>
            <a:srgbClr val="4F88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400" y="1147503"/>
            <a:ext cx="572897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6400" y="3363864"/>
            <a:ext cx="3489960" cy="2681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4F883C"/>
                </a:solidFill>
                <a:latin typeface="Fidelity Sans 2 Light"/>
                <a:cs typeface="Fidelity Sans 2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0" dirty="0"/>
              <a:t>Give</a:t>
            </a:r>
            <a:r>
              <a:rPr spc="-100" dirty="0"/>
              <a:t> </a:t>
            </a:r>
            <a:r>
              <a:rPr spc="-75" dirty="0"/>
              <a:t>your</a:t>
            </a:r>
            <a:r>
              <a:rPr spc="-95" dirty="0"/>
              <a:t> </a:t>
            </a:r>
            <a:r>
              <a:rPr spc="-80" dirty="0"/>
              <a:t>college</a:t>
            </a:r>
            <a:r>
              <a:rPr spc="-95" dirty="0"/>
              <a:t> </a:t>
            </a:r>
            <a:r>
              <a:rPr spc="-85" dirty="0"/>
              <a:t>savings</a:t>
            </a:r>
            <a:r>
              <a:rPr spc="-95" dirty="0"/>
              <a:t> </a:t>
            </a:r>
            <a:r>
              <a:rPr dirty="0"/>
              <a:t>a</a:t>
            </a:r>
            <a:r>
              <a:rPr spc="-95" dirty="0"/>
              <a:t> </a:t>
            </a:r>
            <a:r>
              <a:rPr spc="-20" dirty="0"/>
              <a:t>boost.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3700" y="1732491"/>
            <a:ext cx="6276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Fidelity</a:t>
            </a:r>
            <a:r>
              <a:rPr sz="140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idelity Sans 2"/>
                <a:cs typeface="Fidelity Sans 2"/>
              </a:rPr>
              <a:t>Goal</a:t>
            </a:r>
            <a:r>
              <a:rPr sz="140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Booster</a:t>
            </a:r>
            <a:r>
              <a:rPr sz="975" b="1" spc="-15" baseline="47008" dirty="0">
                <a:solidFill>
                  <a:srgbClr val="FFFFFF"/>
                </a:solidFill>
                <a:latin typeface="Fidelity Sans 2"/>
                <a:cs typeface="Fidelity Sans 2"/>
              </a:rPr>
              <a:t>SM</a:t>
            </a:r>
            <a:r>
              <a:rPr sz="975" b="1" spc="209" baseline="47008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can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help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break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down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big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goals,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like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saving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for</a:t>
            </a:r>
            <a:r>
              <a:rPr sz="140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college,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into</a:t>
            </a:r>
            <a:r>
              <a:rPr sz="1400" spc="-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easily</a:t>
            </a:r>
            <a:r>
              <a:rPr sz="1400" spc="-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 Light"/>
                <a:cs typeface="Fidelity Sans 2 Light"/>
              </a:rPr>
              <a:t>achievable</a:t>
            </a:r>
            <a:r>
              <a:rPr sz="1400" spc="-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steps:</a:t>
            </a:r>
            <a:endParaRPr sz="1400">
              <a:latin typeface="Fidelity Sans 2 Light"/>
              <a:cs typeface="Fidelity Sans 2 Ligh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715811"/>
            <a:ext cx="7772400" cy="2096770"/>
          </a:xfrm>
          <a:custGeom>
            <a:avLst/>
            <a:gdLst/>
            <a:ahLst/>
            <a:cxnLst/>
            <a:rect l="l" t="t" r="r" b="b"/>
            <a:pathLst>
              <a:path w="7772400" h="2096770">
                <a:moveTo>
                  <a:pt x="7772400" y="0"/>
                </a:moveTo>
                <a:lnTo>
                  <a:pt x="0" y="0"/>
                </a:lnTo>
                <a:lnTo>
                  <a:pt x="0" y="2096363"/>
                </a:lnTo>
                <a:lnTo>
                  <a:pt x="7772400" y="2096363"/>
                </a:lnTo>
                <a:lnTo>
                  <a:pt x="7772400" y="0"/>
                </a:lnTo>
                <a:close/>
              </a:path>
            </a:pathLst>
          </a:custGeom>
          <a:solidFill>
            <a:srgbClr val="005B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100" y="7294092"/>
            <a:ext cx="939800" cy="939800"/>
          </a:xfrm>
          <a:custGeom>
            <a:avLst/>
            <a:gdLst/>
            <a:ahLst/>
            <a:cxnLst/>
            <a:rect l="l" t="t" r="r" b="b"/>
            <a:pathLst>
              <a:path w="939800" h="939800">
                <a:moveTo>
                  <a:pt x="939800" y="0"/>
                </a:moveTo>
                <a:lnTo>
                  <a:pt x="0" y="0"/>
                </a:lnTo>
                <a:lnTo>
                  <a:pt x="0" y="939800"/>
                </a:lnTo>
                <a:lnTo>
                  <a:pt x="939800" y="939800"/>
                </a:lnTo>
                <a:lnTo>
                  <a:pt x="939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0808" y="8899318"/>
            <a:ext cx="4268470" cy="10720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6055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Investing involves risk, including risk of loss.</a:t>
            </a:r>
          </a:p>
          <a:p>
            <a:pPr marL="12700" marR="186055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Message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data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rates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may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apply.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Get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details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at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Digital.FidelityInvestments.com/smsee.</a:t>
            </a:r>
            <a:r>
              <a:rPr sz="800" spc="5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Screenshot</a:t>
            </a:r>
            <a:r>
              <a:rPr sz="800" spc="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800" spc="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for</a:t>
            </a:r>
            <a:r>
              <a:rPr sz="800" spc="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illustrative</a:t>
            </a:r>
            <a:r>
              <a:rPr sz="800" spc="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purposes</a:t>
            </a:r>
            <a:r>
              <a:rPr sz="800" spc="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only.</a:t>
            </a:r>
            <a:endParaRPr sz="800" dirty="0">
              <a:latin typeface="Fidelity Sans 2 Light"/>
              <a:cs typeface="Fidelity Sans 2 Light"/>
            </a:endParaRPr>
          </a:p>
          <a:p>
            <a:pPr marL="12700" marR="243840">
              <a:lnSpc>
                <a:spcPct val="100000"/>
              </a:lnSpc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All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third-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party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trademarks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 service marks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are the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property of their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respective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owners.</a:t>
            </a:r>
            <a:r>
              <a:rPr sz="800" spc="5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Goal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Booster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endParaRPr sz="800" dirty="0">
              <a:latin typeface="Fidelity Sans 2 Light"/>
              <a:cs typeface="Fidelity Sans 2 Light"/>
            </a:endParaRPr>
          </a:p>
          <a:p>
            <a:pPr marL="12700" marR="5080">
              <a:lnSpc>
                <a:spcPct val="100000"/>
              </a:lnSpc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Investments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pyramid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design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logo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registered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r>
              <a:rPr sz="800" spc="5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Brokerage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Services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LLC,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Member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NYSE,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SIPC,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900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Salem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Street,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Smithfield,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RI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02917</a:t>
            </a:r>
            <a:endParaRPr sz="800" dirty="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tabLst>
                <a:tab pos="1947545" algn="l"/>
              </a:tabLst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©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2025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All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rights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reserved.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	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1232236.1.0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94310" indent="-181610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194310" algn="l"/>
              </a:tabLst>
            </a:pPr>
            <a:r>
              <a:rPr spc="-45" dirty="0"/>
              <a:t>Create </a:t>
            </a:r>
            <a:r>
              <a:rPr spc="-35" dirty="0"/>
              <a:t>your</a:t>
            </a:r>
            <a:r>
              <a:rPr spc="-45" dirty="0"/>
              <a:t> </a:t>
            </a:r>
            <a:r>
              <a:rPr spc="-20" dirty="0"/>
              <a:t>goal</a:t>
            </a:r>
          </a:p>
          <a:p>
            <a:pPr marL="12700" marR="6350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solidFill>
                  <a:srgbClr val="231F20"/>
                </a:solidFill>
              </a:rPr>
              <a:t>Visit</a:t>
            </a:r>
            <a:r>
              <a:rPr sz="1200" spc="-10" dirty="0">
                <a:solidFill>
                  <a:srgbClr val="231F20"/>
                </a:solidFill>
              </a:rPr>
              <a:t> </a:t>
            </a:r>
            <a:r>
              <a:rPr sz="1200" b="1" spc="-1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Fidelity.com/GoalBoosterCollege</a:t>
            </a:r>
            <a:r>
              <a:rPr sz="12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200" dirty="0">
                <a:solidFill>
                  <a:srgbClr val="231F20"/>
                </a:solidFill>
              </a:rPr>
              <a:t>and set </a:t>
            </a:r>
            <a:r>
              <a:rPr sz="1200" spc="-25" dirty="0">
                <a:solidFill>
                  <a:srgbClr val="231F20"/>
                </a:solidFill>
              </a:rPr>
              <a:t>up </a:t>
            </a:r>
            <a:r>
              <a:rPr sz="1200" dirty="0">
                <a:solidFill>
                  <a:srgbClr val="231F20"/>
                </a:solidFill>
              </a:rPr>
              <a:t>your</a:t>
            </a:r>
            <a:r>
              <a:rPr sz="1200" spc="-30" dirty="0">
                <a:solidFill>
                  <a:srgbClr val="231F20"/>
                </a:solidFill>
              </a:rPr>
              <a:t> </a:t>
            </a:r>
            <a:r>
              <a:rPr sz="1200" spc="-10" dirty="0">
                <a:solidFill>
                  <a:srgbClr val="231F20"/>
                </a:solidFill>
              </a:rPr>
              <a:t>goal.</a:t>
            </a:r>
            <a:endParaRPr sz="1200" dirty="0">
              <a:latin typeface="Fidelity Sans 2 SemiBold"/>
              <a:cs typeface="Fidelity Sans 2 SemiBold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endParaRPr sz="1200" dirty="0"/>
          </a:p>
          <a:p>
            <a:pPr marL="207645" indent="-19494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207645" algn="l"/>
              </a:tabLst>
            </a:pPr>
            <a:r>
              <a:rPr dirty="0"/>
              <a:t>Put</a:t>
            </a:r>
            <a:r>
              <a:rPr spc="-25" dirty="0"/>
              <a:t> </a:t>
            </a:r>
            <a:r>
              <a:rPr dirty="0"/>
              <a:t>your</a:t>
            </a:r>
            <a:r>
              <a:rPr spc="-20" dirty="0"/>
              <a:t> </a:t>
            </a:r>
            <a:r>
              <a:rPr dirty="0"/>
              <a:t>money</a:t>
            </a:r>
            <a:r>
              <a:rPr spc="-20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spc="-20" dirty="0"/>
              <a:t>work</a:t>
            </a:r>
          </a:p>
          <a:p>
            <a:pPr marL="12700" marR="59690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solidFill>
                  <a:srgbClr val="231F20"/>
                </a:solidFill>
              </a:rPr>
              <a:t>Explore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savings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and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investing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options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to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see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spc="-20" dirty="0">
                <a:solidFill>
                  <a:srgbClr val="231F20"/>
                </a:solidFill>
              </a:rPr>
              <a:t>what </a:t>
            </a:r>
            <a:r>
              <a:rPr sz="1200" dirty="0">
                <a:solidFill>
                  <a:srgbClr val="231F20"/>
                </a:solidFill>
              </a:rPr>
              <a:t>works</a:t>
            </a:r>
            <a:r>
              <a:rPr sz="1200" spc="-20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for</a:t>
            </a:r>
            <a:r>
              <a:rPr sz="1200" spc="-20" dirty="0">
                <a:solidFill>
                  <a:srgbClr val="231F20"/>
                </a:solidFill>
              </a:rPr>
              <a:t> you.</a:t>
            </a:r>
            <a:endParaRPr sz="1200" dirty="0"/>
          </a:p>
          <a:p>
            <a:pPr>
              <a:lnSpc>
                <a:spcPct val="100000"/>
              </a:lnSpc>
              <a:spcBef>
                <a:spcPts val="409"/>
              </a:spcBef>
            </a:pPr>
            <a:endParaRPr sz="1200" dirty="0"/>
          </a:p>
          <a:p>
            <a:pPr marL="207645" indent="-194945">
              <a:lnSpc>
                <a:spcPct val="100000"/>
              </a:lnSpc>
              <a:buAutoNum type="arabicPeriod" startAt="3"/>
              <a:tabLst>
                <a:tab pos="207645" algn="l"/>
              </a:tabLst>
            </a:pPr>
            <a:r>
              <a:rPr dirty="0"/>
              <a:t>Fund.</a:t>
            </a:r>
            <a:r>
              <a:rPr spc="-15" dirty="0"/>
              <a:t> </a:t>
            </a:r>
            <a:r>
              <a:rPr dirty="0"/>
              <a:t>Fund.</a:t>
            </a:r>
            <a:r>
              <a:rPr spc="-15" dirty="0"/>
              <a:t> </a:t>
            </a:r>
            <a:r>
              <a:rPr spc="-10" dirty="0"/>
              <a:t>Fund.</a:t>
            </a:r>
          </a:p>
          <a:p>
            <a:pPr marL="12700" marR="5080">
              <a:lnSpc>
                <a:spcPct val="100000"/>
              </a:lnSpc>
              <a:spcBef>
                <a:spcPts val="459"/>
              </a:spcBef>
            </a:pPr>
            <a:r>
              <a:rPr sz="1200" spc="-10" dirty="0">
                <a:solidFill>
                  <a:srgbClr val="FC27E4"/>
                </a:solidFill>
              </a:rPr>
              <a:t>[Plan</a:t>
            </a:r>
            <a:r>
              <a:rPr sz="1200" spc="-40" dirty="0">
                <a:solidFill>
                  <a:srgbClr val="FC27E4"/>
                </a:solidFill>
              </a:rPr>
              <a:t> </a:t>
            </a:r>
            <a:r>
              <a:rPr sz="1200" spc="-10" dirty="0">
                <a:solidFill>
                  <a:srgbClr val="FC27E4"/>
                </a:solidFill>
              </a:rPr>
              <a:t>sponsor]</a:t>
            </a:r>
            <a:r>
              <a:rPr sz="1200" spc="-35" dirty="0">
                <a:solidFill>
                  <a:srgbClr val="FC27E4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has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spc="-20" dirty="0">
                <a:solidFill>
                  <a:srgbClr val="231F20"/>
                </a:solidFill>
              </a:rPr>
              <a:t>enabled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spc="-25" dirty="0">
                <a:solidFill>
                  <a:srgbClr val="231F20"/>
                </a:solidFill>
              </a:rPr>
              <a:t>payroll-</a:t>
            </a:r>
            <a:r>
              <a:rPr sz="1200" spc="-20" dirty="0">
                <a:solidFill>
                  <a:srgbClr val="231F20"/>
                </a:solidFill>
              </a:rPr>
              <a:t>funding</a:t>
            </a:r>
            <a:r>
              <a:rPr sz="1200" spc="-40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for</a:t>
            </a:r>
            <a:r>
              <a:rPr sz="1200" spc="-35" dirty="0">
                <a:solidFill>
                  <a:srgbClr val="231F20"/>
                </a:solidFill>
              </a:rPr>
              <a:t> </a:t>
            </a:r>
            <a:r>
              <a:rPr sz="1200" spc="-20" dirty="0">
                <a:solidFill>
                  <a:srgbClr val="231F20"/>
                </a:solidFill>
              </a:rPr>
              <a:t>Goal Booster</a:t>
            </a:r>
            <a:r>
              <a:rPr sz="1200" spc="-50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so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you</a:t>
            </a:r>
            <a:r>
              <a:rPr sz="1200" spc="-20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can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send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money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directly</a:t>
            </a:r>
            <a:r>
              <a:rPr sz="1200" spc="-20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from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spc="-20" dirty="0">
                <a:solidFill>
                  <a:srgbClr val="231F20"/>
                </a:solidFill>
              </a:rPr>
              <a:t>your </a:t>
            </a:r>
            <a:r>
              <a:rPr sz="1200" dirty="0">
                <a:solidFill>
                  <a:srgbClr val="231F20"/>
                </a:solidFill>
              </a:rPr>
              <a:t>paycheck</a:t>
            </a:r>
            <a:r>
              <a:rPr sz="1200" spc="-30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to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your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goal</a:t>
            </a:r>
            <a:r>
              <a:rPr sz="1200" spc="-30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each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dirty="0">
                <a:solidFill>
                  <a:srgbClr val="231F20"/>
                </a:solidFill>
              </a:rPr>
              <a:t>pay</a:t>
            </a:r>
            <a:r>
              <a:rPr sz="1200" spc="-25" dirty="0">
                <a:solidFill>
                  <a:srgbClr val="231F20"/>
                </a:solidFill>
              </a:rPr>
              <a:t> </a:t>
            </a:r>
            <a:r>
              <a:rPr sz="1200" spc="-10" dirty="0">
                <a:solidFill>
                  <a:srgbClr val="231F20"/>
                </a:solidFill>
              </a:rPr>
              <a:t>period.</a:t>
            </a:r>
            <a:endParaRPr sz="1200" dirty="0"/>
          </a:p>
        </p:txBody>
      </p:sp>
      <p:sp>
        <p:nvSpPr>
          <p:cNvPr id="10" name="object 10"/>
          <p:cNvSpPr txBox="1"/>
          <p:nvPr/>
        </p:nvSpPr>
        <p:spPr>
          <a:xfrm>
            <a:off x="1524000" y="7236307"/>
            <a:ext cx="4584700" cy="98806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4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Start</a:t>
            </a:r>
            <a:r>
              <a:rPr sz="1400" b="1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saving</a:t>
            </a:r>
            <a:r>
              <a:rPr sz="1400" b="1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today</a:t>
            </a:r>
            <a:r>
              <a:rPr sz="1400" b="1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1400" b="1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get</a:t>
            </a:r>
            <a:r>
              <a:rPr sz="1400" b="1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closer</a:t>
            </a:r>
            <a:r>
              <a:rPr sz="1400" b="1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400" b="1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reaching</a:t>
            </a:r>
            <a:r>
              <a:rPr sz="1400" b="1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400" b="1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goal:</a:t>
            </a:r>
            <a:endParaRPr sz="1400" dirty="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Scan</a:t>
            </a:r>
            <a:r>
              <a:rPr sz="1200" spc="-6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 Light"/>
                <a:cs typeface="Fidelity Sans 2 Light"/>
              </a:rPr>
              <a:t>the</a:t>
            </a:r>
            <a:r>
              <a:rPr sz="1200" spc="-6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code</a:t>
            </a:r>
            <a:endParaRPr sz="1200" dirty="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solidFill>
                  <a:srgbClr val="FFFFFF"/>
                </a:solidFill>
                <a:latin typeface="Fidelity Sans 2 Light"/>
                <a:cs typeface="Fidelity Sans 2 Light"/>
              </a:rPr>
              <a:t>OR</a:t>
            </a:r>
            <a:r>
              <a:rPr sz="1200" spc="5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200" spc="-55" dirty="0">
                <a:solidFill>
                  <a:srgbClr val="FFFFFF"/>
                </a:solidFill>
                <a:latin typeface="Fidelity Sans 2 Light"/>
                <a:cs typeface="Fidelity Sans 2 Light"/>
              </a:rPr>
              <a:t>Text</a:t>
            </a:r>
            <a:r>
              <a:rPr sz="1200" spc="-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COLLEGE</a:t>
            </a:r>
            <a:r>
              <a:rPr sz="120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 Light"/>
                <a:cs typeface="Fidelity Sans 2 Light"/>
              </a:rPr>
              <a:t>to</a:t>
            </a:r>
            <a:r>
              <a:rPr sz="1200" spc="-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343898</a:t>
            </a:r>
            <a:endParaRPr sz="1200" dirty="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solidFill>
                  <a:srgbClr val="FFFFFF"/>
                </a:solidFill>
                <a:latin typeface="Fidelity Sans 2 Light"/>
                <a:cs typeface="Fidelity Sans 2 Light"/>
              </a:rPr>
              <a:t>OR</a:t>
            </a:r>
            <a:r>
              <a:rPr sz="1200" spc="6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Visit</a:t>
            </a:r>
            <a:r>
              <a:rPr sz="1200" spc="-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Fidelity Sans 2 ExtraBold"/>
                <a:cs typeface="Fidelity Sans 2 ExtraBold"/>
              </a:rPr>
              <a:t>Fidelity.com/GoalBoosterCollege</a:t>
            </a:r>
            <a:endParaRPr sz="1200" dirty="0">
              <a:latin typeface="Fidelity Sans 2 ExtraBold"/>
              <a:cs typeface="Fidelity Sans 2 Extra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07989" y="9178505"/>
            <a:ext cx="1735455" cy="513715"/>
          </a:xfrm>
          <a:prstGeom prst="rect">
            <a:avLst/>
          </a:prstGeom>
          <a:ln w="14566">
            <a:solidFill>
              <a:srgbClr val="EC008C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219710">
              <a:lnSpc>
                <a:spcPct val="100000"/>
              </a:lnSpc>
              <a:spcBef>
                <a:spcPts val="5"/>
              </a:spcBef>
            </a:pPr>
            <a:r>
              <a:rPr sz="900" b="1" dirty="0">
                <a:solidFill>
                  <a:srgbClr val="EC008C"/>
                </a:solidFill>
                <a:latin typeface="Fidelity Sans 2"/>
                <a:cs typeface="Fidelity Sans 2"/>
              </a:rPr>
              <a:t>PLAN</a:t>
            </a:r>
            <a:r>
              <a:rPr sz="900" b="1" spc="110" dirty="0">
                <a:solidFill>
                  <a:srgbClr val="EC008C"/>
                </a:solidFill>
                <a:latin typeface="Fidelity Sans 2"/>
                <a:cs typeface="Fidelity Sans 2"/>
              </a:rPr>
              <a:t> </a:t>
            </a:r>
            <a:r>
              <a:rPr sz="900" b="1" dirty="0">
                <a:solidFill>
                  <a:srgbClr val="EC008C"/>
                </a:solidFill>
                <a:latin typeface="Fidelity Sans 2"/>
                <a:cs typeface="Fidelity Sans 2"/>
              </a:rPr>
              <a:t>SPONSOR</a:t>
            </a:r>
            <a:r>
              <a:rPr sz="900" b="1" spc="110" dirty="0">
                <a:solidFill>
                  <a:srgbClr val="EC008C"/>
                </a:solidFill>
                <a:latin typeface="Fidelity Sans 2"/>
                <a:cs typeface="Fidelity Sans 2"/>
              </a:rPr>
              <a:t> </a:t>
            </a:r>
            <a:r>
              <a:rPr sz="900" b="1" spc="-20" dirty="0">
                <a:solidFill>
                  <a:srgbClr val="EC008C"/>
                </a:solidFill>
                <a:latin typeface="Fidelity Sans 2"/>
                <a:cs typeface="Fidelity Sans 2"/>
              </a:rPr>
              <a:t>LOGO</a:t>
            </a:r>
            <a:endParaRPr sz="900" dirty="0">
              <a:latin typeface="Fidelity Sans 2"/>
              <a:cs typeface="Fidelity Sans 2"/>
            </a:endParaRPr>
          </a:p>
        </p:txBody>
      </p:sp>
      <p:pic>
        <p:nvPicPr>
          <p:cNvPr id="14" name="Picture 13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44480D02-55EB-200A-AA28-73E3DAA098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08" y="419100"/>
            <a:ext cx="1842226" cy="394763"/>
          </a:xfrm>
          <a:prstGeom prst="rect">
            <a:avLst/>
          </a:prstGeom>
        </p:spPr>
      </p:pic>
      <p:pic>
        <p:nvPicPr>
          <p:cNvPr id="16" name="Picture 15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5D899BF5-86C0-6BD1-FFB3-31C876D538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8" y="7294092"/>
            <a:ext cx="939800" cy="939800"/>
          </a:xfrm>
          <a:prstGeom prst="rect">
            <a:avLst/>
          </a:prstGeom>
        </p:spPr>
      </p:pic>
      <p:pic>
        <p:nvPicPr>
          <p:cNvPr id="21" name="Picture 20" descr="A screen shot of a cellphone&#10;&#10;AI-generated content may be incorrect.">
            <a:extLst>
              <a:ext uri="{FF2B5EF4-FFF2-40B4-BE49-F238E27FC236}">
                <a16:creationId xmlns:a16="http://schemas.microsoft.com/office/drawing/2014/main" id="{6E7767A0-C62C-35A5-BD8E-C48CB44A6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344" y="2931211"/>
            <a:ext cx="2832100" cy="3784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ce6ed1833ffdc562fb4bfcbd25099c49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f24300e4ae51638ce00a4c9d47e3be9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Edits xmlns="c5dbb1f0-d2c8-4cfe-924e-d91b7fc2a2b4" xsi:nil="true"/>
    <Rank xmlns="c5dbb1f0-d2c8-4cfe-924e-d91b7fc2a2b4" xsi:nil="true"/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Props1.xml><?xml version="1.0" encoding="utf-8"?>
<ds:datastoreItem xmlns:ds="http://schemas.openxmlformats.org/officeDocument/2006/customXml" ds:itemID="{F1981C23-C0D7-4CB9-B73B-99583F4586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AACBB7-DF69-4607-A363-152B5C27AF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25EFD9-F9D3-4579-A15C-D54C999B86CE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224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Fidelity Sans 2 Light</vt:lpstr>
      <vt:lpstr>Fidelity Sans 2 ExtraBold</vt:lpstr>
      <vt:lpstr>Fidelity Sans 2</vt:lpstr>
      <vt:lpstr>Fidelity Sans 2 SemiBold</vt:lpstr>
      <vt:lpstr>Times New Roman</vt:lpstr>
      <vt:lpstr>Fidelity Slab Light</vt:lpstr>
      <vt:lpstr>Office Theme</vt:lpstr>
      <vt:lpstr>Give your college savings a boost.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Findlen, Michelle</dc:creator>
  <cp:lastModifiedBy>Findlen, Michelle</cp:lastModifiedBy>
  <cp:revision>2</cp:revision>
  <dcterms:created xsi:type="dcterms:W3CDTF">2025-10-31T01:14:56Z</dcterms:created>
  <dcterms:modified xsi:type="dcterms:W3CDTF">2025-11-04T17:38:30Z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2025-10-30T00:00:00Z</vt:filetime>
  </property>
  <property fmtid="{D5CDD505-2E9C-101B-9397-08002B2CF9AE}" pid="3" name="Creator">
    <vt:lpwstr>Adobe InDesign 21.0 (Macintosh)</vt:lpwstr>
  </property>
  <property fmtid="{D5CDD505-2E9C-101B-9397-08002B2CF9AE}" pid="4" name="LastSaved">
    <vt:filetime>2025-10-31T00:00:00Z</vt:filetime>
  </property>
  <property fmtid="{D5CDD505-2E9C-101B-9397-08002B2CF9AE}" pid="5" name="Producer">
    <vt:lpwstr>Adobe PDF Library 18.0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2025-10-31T01:15:17Z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b5169ac3-2f40-4c7b-b617-d1e49c4e5e51</vt:lpwstr>
  </property>
  <property fmtid="{D5CDD505-2E9C-101B-9397-08002B2CF9AE}" pid="12" name="MSIP_Label_031e874c-a24d-4c24-87f6-b6d613f5442b_ContentBits">
    <vt:lpwstr>0</vt:lpwstr>
  </property>
  <property fmtid="{D5CDD505-2E9C-101B-9397-08002B2CF9AE}" pid="13" name="MSIP_Label_031e874c-a24d-4c24-87f6-b6d613f5442b_Tag">
    <vt:lpwstr>50, 0, 1, 1</vt:lpwstr>
  </property>
  <property fmtid="{D5CDD505-2E9C-101B-9397-08002B2CF9AE}" pid="14" name="ContentTypeId">
    <vt:lpwstr>0x01010045811A15E5312B498EB73555F9699BBC</vt:lpwstr>
  </property>
</Properties>
</file>