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56" r:id="rId5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2" pos="524" userDrawn="1">
          <p15:clr>
            <a:srgbClr val="A4A3A4"/>
          </p15:clr>
        </p15:guide>
        <p15:guide id="3" orient="horz" pos="1786" userDrawn="1">
          <p15:clr>
            <a:srgbClr val="A4A3A4"/>
          </p15:clr>
        </p15:guide>
        <p15:guide id="5" orient="horz" pos="6058" userDrawn="1">
          <p15:clr>
            <a:srgbClr val="A4A3A4"/>
          </p15:clr>
        </p15:guide>
        <p15:guide id="6" orient="horz" pos="2794" userDrawn="1">
          <p15:clr>
            <a:srgbClr val="A4A3A4"/>
          </p15:clr>
        </p15:guide>
        <p15:guide id="7" orient="horz" pos="4666" userDrawn="1">
          <p15:clr>
            <a:srgbClr val="A4A3A4"/>
          </p15:clr>
        </p15:guide>
        <p15:guide id="8" orient="horz" pos="5578" userDrawn="1">
          <p15:clr>
            <a:srgbClr val="A4A3A4"/>
          </p15:clr>
        </p15:guide>
        <p15:guide id="9" pos="4748" userDrawn="1">
          <p15:clr>
            <a:srgbClr val="A4A3A4"/>
          </p15:clr>
        </p15:guide>
        <p15:guide id="10" pos="8972" userDrawn="1">
          <p15:clr>
            <a:srgbClr val="A4A3A4"/>
          </p15:clr>
        </p15:guide>
        <p15:guide id="12" pos="12140" userDrawn="1">
          <p15:clr>
            <a:srgbClr val="A4A3A4"/>
          </p15:clr>
        </p15:guide>
        <p15:guide id="13" orient="horz" pos="490" userDrawn="1">
          <p15:clr>
            <a:srgbClr val="A4A3A4"/>
          </p15:clr>
        </p15:guide>
        <p15:guide id="14" orient="horz" pos="6346" userDrawn="1">
          <p15:clr>
            <a:srgbClr val="A4A3A4"/>
          </p15:clr>
        </p15:guide>
        <p15:guide id="15" orient="horz" pos="6874" userDrawn="1">
          <p15:clr>
            <a:srgbClr val="A4A3A4"/>
          </p15:clr>
        </p15:guide>
        <p15:guide id="16" orient="horz" pos="298" userDrawn="1">
          <p15:clr>
            <a:srgbClr val="A4A3A4"/>
          </p15:clr>
        </p15:guide>
        <p15:guide id="17" pos="9500" userDrawn="1">
          <p15:clr>
            <a:srgbClr val="A4A3A4"/>
          </p15:clr>
        </p15:guide>
        <p15:guide id="18" orient="horz" pos="572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C83195-4CDE-EC44-ABA3-4170B6C847DA}" v="8" dt="2025-10-29T19:42:32.933"/>
    <p1510:client id="{23DB0EED-5B5D-478E-AAED-ECB02D6B0316}" v="1" dt="2025-10-30T17:56:20.603"/>
    <p1510:client id="{CBF78EB4-D3B5-A544-98A5-1EDFCAD1517F}" v="8" dt="2025-10-30T17:51:31.635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268"/>
    <p:restoredTop sz="96289"/>
  </p:normalViewPr>
  <p:slideViewPr>
    <p:cSldViewPr>
      <p:cViewPr>
        <p:scale>
          <a:sx n="70" d="100"/>
          <a:sy n="70" d="100"/>
        </p:scale>
        <p:origin x="-240" y="-1219"/>
      </p:cViewPr>
      <p:guideLst>
        <p:guide pos="524"/>
        <p:guide orient="horz" pos="1786"/>
        <p:guide orient="horz" pos="6058"/>
        <p:guide orient="horz" pos="2794"/>
        <p:guide orient="horz" pos="4666"/>
        <p:guide orient="horz" pos="5578"/>
        <p:guide pos="4748"/>
        <p:guide pos="8972"/>
        <p:guide pos="12140"/>
        <p:guide orient="horz" pos="490"/>
        <p:guide orient="horz" pos="6346"/>
        <p:guide orient="horz" pos="6874"/>
        <p:guide orient="horz" pos="298"/>
        <p:guide pos="9500"/>
        <p:guide orient="horz" pos="5722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95" d="100"/>
          <a:sy n="95" d="100"/>
        </p:scale>
        <p:origin x="4384" y="2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CE3252C-CDEB-8019-DB2B-E3598C78D3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906FF5-62A1-445C-CA53-4E3B1017B8E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B9D0B4-C6C8-E44D-AD77-4C119B580229}" type="datetimeFigureOut">
              <a:rPr lang="en-US" smtClean="0"/>
              <a:t>10/30/2025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840C58-4EA5-855F-2F43-260D47F598B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9E1528-E8DD-8773-937D-3AAE3A49B0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B57651-7D1C-C64E-9DA5-B0347D752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57430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562" userDrawn="1">
          <p15:clr>
            <a:srgbClr val="F26B43"/>
          </p15:clr>
        </p15:guide>
        <p15:guide id="2" pos="6332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CE4FD3-BC55-CC46-B231-41D28DCD4F10}" type="datetimeFigureOut">
              <a:rPr lang="en-US" smtClean="0"/>
              <a:t>10/30/2025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2A7259-9F47-6944-8109-06F69A556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430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2A7259-9F47-6944-8109-06F69A5560A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194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100" b="0" i="0">
                <a:solidFill>
                  <a:schemeClr val="bg1"/>
                </a:solidFill>
                <a:latin typeface="Roboto Slab"/>
                <a:cs typeface="Roboto Slab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41203" y="956307"/>
            <a:ext cx="5977255" cy="3110229"/>
          </a:xfrm>
          <a:prstGeom prst="rect">
            <a:avLst/>
          </a:prstGeom>
        </p:spPr>
        <p:txBody>
          <a:bodyPr lIns="0" tIns="0" rIns="0" bIns="0"/>
          <a:lstStyle>
            <a:lvl1pPr>
              <a:defRPr sz="5100" b="0" i="0">
                <a:solidFill>
                  <a:schemeClr val="bg1"/>
                </a:solidFill>
                <a:latin typeface="Roboto Slab"/>
                <a:cs typeface="Roboto Slab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62" userDrawn="1">
          <p15:clr>
            <a:srgbClr val="FBAE40"/>
          </p15:clr>
        </p15:guide>
        <p15:guide id="2" pos="633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41203" y="956307"/>
            <a:ext cx="5977255" cy="3110229"/>
          </a:xfrm>
          <a:prstGeom prst="rect">
            <a:avLst/>
          </a:prstGeom>
        </p:spPr>
        <p:txBody>
          <a:bodyPr lIns="0" tIns="0" rIns="0" bIns="0"/>
          <a:lstStyle>
            <a:lvl1pPr>
              <a:defRPr sz="5100" b="0" i="0">
                <a:solidFill>
                  <a:schemeClr val="bg1"/>
                </a:solidFill>
                <a:latin typeface="Roboto Slab"/>
                <a:cs typeface="Roboto Slab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10/30/2025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41203" y="956307"/>
            <a:ext cx="5977255" cy="3110229"/>
          </a:xfrm>
          <a:prstGeom prst="rect">
            <a:avLst/>
          </a:prstGeom>
        </p:spPr>
        <p:txBody>
          <a:bodyPr lIns="0" tIns="0" rIns="0" bIns="0"/>
          <a:lstStyle>
            <a:lvl1pPr>
              <a:defRPr sz="5100" b="0" i="0">
                <a:solidFill>
                  <a:schemeClr val="bg1"/>
                </a:solidFill>
                <a:latin typeface="Roboto Slab"/>
                <a:cs typeface="Roboto Slab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10/30/2025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10/30/2025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pic>
        <p:nvPicPr>
          <p:cNvPr id="8" name="bg object 16">
            <a:extLst>
              <a:ext uri="{FF2B5EF4-FFF2-40B4-BE49-F238E27FC236}">
                <a16:creationId xmlns:a16="http://schemas.microsoft.com/office/drawing/2014/main" id="{4B089F27-E6BA-900E-3181-9309179D585A}"/>
              </a:ext>
            </a:extLst>
          </p:cNvPr>
          <p:cNvPicPr/>
          <p:nvPr userDrawn="1"/>
        </p:nvPicPr>
        <p:blipFill>
          <a:blip r:embed="rId7" cstate="print"/>
          <a:srcRect r="-447" b="4317"/>
          <a:stretch>
            <a:fillRect/>
          </a:stretch>
        </p:blipFill>
        <p:spPr>
          <a:xfrm>
            <a:off x="7514361" y="3844"/>
            <a:ext cx="6858000" cy="10998541"/>
          </a:xfrm>
          <a:prstGeom prst="rect">
            <a:avLst/>
          </a:prstGeom>
        </p:spPr>
      </p:pic>
      <p:sp>
        <p:nvSpPr>
          <p:cNvPr id="9" name="bg object 17">
            <a:extLst>
              <a:ext uri="{FF2B5EF4-FFF2-40B4-BE49-F238E27FC236}">
                <a16:creationId xmlns:a16="http://schemas.microsoft.com/office/drawing/2014/main" id="{9159CEA0-F5AC-27C3-12FB-40147A426E53}"/>
              </a:ext>
            </a:extLst>
          </p:cNvPr>
          <p:cNvSpPr/>
          <p:nvPr userDrawn="1"/>
        </p:nvSpPr>
        <p:spPr>
          <a:xfrm>
            <a:off x="0" y="0"/>
            <a:ext cx="7537450" cy="11308715"/>
          </a:xfrm>
          <a:custGeom>
            <a:avLst/>
            <a:gdLst/>
            <a:ahLst/>
            <a:cxnLst/>
            <a:rect l="l" t="t" r="r" b="b"/>
            <a:pathLst>
              <a:path w="7204075" h="11308715">
                <a:moveTo>
                  <a:pt x="7203969" y="0"/>
                </a:moveTo>
                <a:lnTo>
                  <a:pt x="0" y="0"/>
                </a:lnTo>
                <a:lnTo>
                  <a:pt x="0" y="11308556"/>
                </a:lnTo>
                <a:lnTo>
                  <a:pt x="7203969" y="11308556"/>
                </a:lnTo>
                <a:lnTo>
                  <a:pt x="7203969" y="0"/>
                </a:lnTo>
                <a:close/>
              </a:path>
            </a:pathLst>
          </a:custGeom>
          <a:solidFill>
            <a:srgbClr val="368627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62" userDrawn="1">
          <p15:clr>
            <a:srgbClr val="F26B43"/>
          </p15:clr>
        </p15:guide>
        <p15:guide id="2" pos="63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47769" y="2795591"/>
            <a:ext cx="6156281" cy="14112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>
              <a:lnSpc>
                <a:spcPts val="5500"/>
              </a:lnSpc>
            </a:pPr>
            <a:r>
              <a:rPr lang="en-US" sz="4600" kern="100" spc="-200" dirty="0">
                <a:latin typeface="Fidelity Slab ExtraLight" panose="02060304050501040104" pitchFamily="18" charset="77"/>
              </a:rPr>
              <a:t>G</a:t>
            </a:r>
            <a:r>
              <a:rPr lang="en-US" sz="4600" kern="100" spc="-100" dirty="0">
                <a:latin typeface="Fidelity Slab ExtraLight" panose="02060304050501040104" pitchFamily="18" charset="77"/>
              </a:rPr>
              <a:t>o</a:t>
            </a:r>
            <a:r>
              <a:rPr lang="en-US" sz="4600" kern="100" spc="-500" dirty="0">
                <a:latin typeface="Fidelity Slab ExtraLight" panose="02060304050501040104" pitchFamily="18" charset="77"/>
              </a:rPr>
              <a:t> </a:t>
            </a:r>
            <a:r>
              <a:rPr lang="en-US" sz="4600" kern="100" spc="-100" dirty="0">
                <a:latin typeface="Fidelity Slab ExtraLight" panose="02060304050501040104" pitchFamily="18" charset="77"/>
              </a:rPr>
              <a:t>to</a:t>
            </a:r>
            <a:r>
              <a:rPr lang="en-US" sz="4600" kern="100" spc="-500" dirty="0">
                <a:latin typeface="Fidelity Slab ExtraLight" panose="02060304050501040104" pitchFamily="18" charset="77"/>
              </a:rPr>
              <a:t> </a:t>
            </a:r>
            <a:r>
              <a:rPr lang="en-US" sz="4600" kern="100" spc="-100" dirty="0">
                <a:latin typeface="Fidelity Slab ExtraLight" panose="02060304050501040104" pitchFamily="18" charset="77"/>
              </a:rPr>
              <a:t>the</a:t>
            </a:r>
            <a:r>
              <a:rPr lang="en-US" sz="4600" kern="100" spc="-500" dirty="0">
                <a:latin typeface="Fidelity Slab ExtraLight" panose="02060304050501040104" pitchFamily="18" charset="77"/>
              </a:rPr>
              <a:t> </a:t>
            </a:r>
            <a:r>
              <a:rPr lang="en-US" sz="4600" kern="100" spc="-100" dirty="0">
                <a:latin typeface="Fidelity Slab ExtraLight" panose="02060304050501040104" pitchFamily="18" charset="77"/>
              </a:rPr>
              <a:t>top</a:t>
            </a:r>
            <a:r>
              <a:rPr lang="en-US" sz="4600" kern="100" spc="-500" dirty="0">
                <a:latin typeface="Fidelity Slab ExtraLight" panose="02060304050501040104" pitchFamily="18" charset="77"/>
              </a:rPr>
              <a:t> </a:t>
            </a:r>
            <a:r>
              <a:rPr lang="en-US" sz="4600" kern="100" spc="-100" dirty="0">
                <a:latin typeface="Fidelity Slab ExtraLight" panose="02060304050501040104" pitchFamily="18" charset="77"/>
              </a:rPr>
              <a:t>of the</a:t>
            </a:r>
            <a:r>
              <a:rPr lang="en-US" sz="4600" kern="100" spc="-500" dirty="0">
                <a:latin typeface="Fidelity Slab ExtraLight" panose="02060304050501040104" pitchFamily="18" charset="77"/>
              </a:rPr>
              <a:t> </a:t>
            </a:r>
            <a:r>
              <a:rPr lang="en-US" sz="4600" kern="100" spc="-100" dirty="0">
                <a:latin typeface="Fidelity Slab ExtraLight" panose="02060304050501040104" pitchFamily="18" charset="77"/>
              </a:rPr>
              <a:t>class </a:t>
            </a:r>
            <a:r>
              <a:rPr lang="en-US" sz="4600" kern="100" dirty="0">
                <a:latin typeface="Fidelity Slab ExtraLight" panose="02060304050501040104" pitchFamily="18" charset="77"/>
              </a:rPr>
              <a:t>i</a:t>
            </a:r>
            <a:r>
              <a:rPr lang="en-US" sz="4600" kern="100" spc="-300" dirty="0">
                <a:latin typeface="Fidelity Slab ExtraLight" panose="02060304050501040104" pitchFamily="18" charset="77"/>
              </a:rPr>
              <a:t>n </a:t>
            </a:r>
            <a:r>
              <a:rPr lang="en-US" sz="4600" kern="100" spc="-150" dirty="0">
                <a:latin typeface="Fidelity Slab ExtraLight" panose="02060304050501040104" pitchFamily="18" charset="77"/>
              </a:rPr>
              <a:t>c</a:t>
            </a:r>
            <a:r>
              <a:rPr lang="en-US" sz="4600" kern="100" dirty="0">
                <a:latin typeface="Fidelity Slab ExtraLight" panose="02060304050501040104" pitchFamily="18" charset="77"/>
              </a:rPr>
              <a:t>oll</a:t>
            </a:r>
            <a:r>
              <a:rPr lang="en-US" sz="4600" kern="100" spc="-70" dirty="0">
                <a:latin typeface="Fidelity Slab ExtraLight" panose="02060304050501040104" pitchFamily="18" charset="77"/>
              </a:rPr>
              <a:t>e</a:t>
            </a:r>
            <a:r>
              <a:rPr lang="en-US" sz="4600" kern="100" dirty="0">
                <a:latin typeface="Fidelity Slab ExtraLight" panose="02060304050501040104" pitchFamily="18" charset="77"/>
              </a:rPr>
              <a:t>g</a:t>
            </a:r>
            <a:r>
              <a:rPr lang="en-US" sz="4600" kern="100" spc="-150" dirty="0">
                <a:latin typeface="Fidelity Slab ExtraLight" panose="02060304050501040104" pitchFamily="18" charset="77"/>
              </a:rPr>
              <a:t>e s</a:t>
            </a:r>
            <a:r>
              <a:rPr lang="en-US" sz="4600" kern="100" spc="-300" dirty="0">
                <a:latin typeface="Fidelity Slab ExtraLight" panose="02060304050501040104" pitchFamily="18" charset="77"/>
              </a:rPr>
              <a:t>a</a:t>
            </a:r>
            <a:r>
              <a:rPr lang="en-US" sz="4600" kern="100" dirty="0">
                <a:latin typeface="Fidelity Slab ExtraLight" panose="02060304050501040104" pitchFamily="18" charset="77"/>
              </a:rPr>
              <a:t>vi</a:t>
            </a:r>
            <a:r>
              <a:rPr lang="en-US" sz="4600" kern="100" spc="-150" dirty="0">
                <a:latin typeface="Fidelity Slab ExtraLight" panose="02060304050501040104" pitchFamily="18" charset="77"/>
              </a:rPr>
              <a:t>n</a:t>
            </a:r>
            <a:r>
              <a:rPr lang="en-US" sz="4600" kern="100" dirty="0">
                <a:latin typeface="Fidelity Slab ExtraLight" panose="02060304050501040104" pitchFamily="18" charset="77"/>
              </a:rPr>
              <a:t>g</a:t>
            </a:r>
            <a:r>
              <a:rPr lang="en-US" sz="4600" kern="100" spc="-300" dirty="0">
                <a:latin typeface="Fidelity Slab ExtraLight" panose="02060304050501040104" pitchFamily="18" charset="77"/>
              </a:rPr>
              <a:t>s</a:t>
            </a:r>
            <a:r>
              <a:rPr lang="en-US" sz="4600" kern="100" spc="-150" dirty="0">
                <a:latin typeface="Fidelity Slab ExtraLight" panose="02060304050501040104" pitchFamily="18" charset="77"/>
              </a:rPr>
              <a:t>.</a:t>
            </a:r>
            <a:endParaRPr sz="4600" kern="100" spc="-150" dirty="0">
              <a:latin typeface="Fidelity Slab ExtraLight" panose="02060304050501040104" pitchFamily="18" charset="77"/>
              <a:ea typeface="Roboto Slab Light" pitchFamily="2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45864" y="4408313"/>
            <a:ext cx="6386786" cy="127855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R="17780">
              <a:lnSpc>
                <a:spcPct val="103800"/>
              </a:lnSpc>
            </a:pPr>
            <a:r>
              <a:rPr lang="en-US" sz="2000" b="1" spc="-20" dirty="0">
                <a:solidFill>
                  <a:srgbClr val="FFFFFF"/>
                </a:solidFill>
                <a:latin typeface="Fidelity Sans"/>
                <a:cs typeface="Fidelity Sans"/>
              </a:rPr>
              <a:t>Fidelity Goal </a:t>
            </a:r>
            <a:r>
              <a:rPr lang="en-US" sz="2000" b="1" spc="-20" dirty="0" err="1">
                <a:solidFill>
                  <a:schemeClr val="bg1"/>
                </a:solidFill>
                <a:latin typeface="Fidelity Sans"/>
                <a:cs typeface="Fidelity Sans"/>
              </a:rPr>
              <a:t>Booster</a:t>
            </a:r>
            <a:r>
              <a:rPr lang="en-US" sz="2000" b="1" spc="-20" baseline="30000" dirty="0" err="1">
                <a:solidFill>
                  <a:schemeClr val="bg1"/>
                </a:solidFill>
                <a:latin typeface="Fidelity Sans"/>
                <a:cs typeface="Fidelity Sans"/>
              </a:rPr>
              <a:t>SM</a:t>
            </a:r>
            <a:r>
              <a:rPr lang="en-US" sz="2000" b="1" spc="-20" dirty="0">
                <a:solidFill>
                  <a:schemeClr val="bg1"/>
                </a:solidFill>
                <a:latin typeface="Fidelity Sans"/>
                <a:cs typeface="Fidelity Sans"/>
              </a:rPr>
              <a:t> </a:t>
            </a:r>
            <a:r>
              <a:rPr lang="en-US" sz="2000" spc="-20" dirty="0">
                <a:solidFill>
                  <a:schemeClr val="bg1"/>
                </a:solidFill>
                <a:latin typeface="Fidelity Sans 2 ExtraLight" panose="020B0304050501040104" pitchFamily="34" charset="77"/>
              </a:rPr>
              <a:t>can help you build emergency </a:t>
            </a:r>
            <a:r>
              <a:rPr lang="en-US" sz="2000" dirty="0">
                <a:solidFill>
                  <a:schemeClr val="bg1"/>
                </a:solidFill>
                <a:latin typeface="Fidelity Sans 2 ExtraLight" panose="020B0304050501040104" pitchFamily="34" charset="77"/>
              </a:rPr>
              <a:t>saving</a:t>
            </a:r>
            <a:r>
              <a:rPr lang="en-US" sz="2000" spc="100" dirty="0">
                <a:solidFill>
                  <a:schemeClr val="bg1"/>
                </a:solidFill>
                <a:latin typeface="Fidelity Sans 2 ExtraLight" panose="020B0304050501040104" pitchFamily="34" charset="77"/>
              </a:rPr>
              <a:t>s—</a:t>
            </a:r>
            <a:r>
              <a:rPr lang="en-US" sz="2000" dirty="0">
                <a:solidFill>
                  <a:schemeClr val="bg1"/>
                </a:solidFill>
                <a:latin typeface="Fidelity Sans 2 ExtraLight" panose="020B0304050501040104" pitchFamily="34" charset="77"/>
              </a:rPr>
              <a:t>now it can help with college savings too. </a:t>
            </a:r>
            <a:br>
              <a:rPr lang="en-US" sz="2000" dirty="0">
                <a:solidFill>
                  <a:schemeClr val="bg1"/>
                </a:solidFill>
                <a:latin typeface="Fidelity Sans 2 ExtraLight" panose="020B0304050501040104" pitchFamily="34" charset="77"/>
              </a:rPr>
            </a:br>
            <a:r>
              <a:rPr lang="en-US" sz="2000" dirty="0">
                <a:solidFill>
                  <a:schemeClr val="bg1"/>
                </a:solidFill>
                <a:latin typeface="Fidelity Sans 2 ExtraLight" panose="020B0304050501040104" pitchFamily="34" charset="77"/>
              </a:rPr>
              <a:t>And thanks to </a:t>
            </a:r>
            <a:r>
              <a:rPr lang="en-US" sz="2000" dirty="0">
                <a:solidFill>
                  <a:srgbClr val="FF40FF"/>
                </a:solidFill>
                <a:latin typeface="Fidelity Sans 2 Light" panose="020B0404050501040104" pitchFamily="34" charset="77"/>
              </a:rPr>
              <a:t>[plan sponsor]</a:t>
            </a:r>
            <a:r>
              <a:rPr lang="en-US" sz="2000" dirty="0">
                <a:solidFill>
                  <a:schemeClr val="bg1"/>
                </a:solidFill>
                <a:latin typeface="Fidelity Sans 2 Light" panose="020B0404050501040104" pitchFamily="34" charset="77"/>
              </a:rPr>
              <a:t>, </a:t>
            </a:r>
            <a:r>
              <a:rPr lang="en-US" sz="2000" dirty="0">
                <a:solidFill>
                  <a:schemeClr val="bg1"/>
                </a:solidFill>
                <a:latin typeface="Fidelity Sans 2 ExtraLight" panose="020B0304050501040104" pitchFamily="34" charset="77"/>
              </a:rPr>
              <a:t>you can fund your goal right from your paycheck.</a:t>
            </a:r>
            <a:endParaRPr lang="en-US" sz="2000" dirty="0">
              <a:solidFill>
                <a:schemeClr val="bg1"/>
              </a:solidFill>
              <a:latin typeface="Fidelity Sans 2 ExtraLight" panose="020B0304050501040104" pitchFamily="34" charset="77"/>
              <a:cs typeface="Fidelity Sans L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4235040" y="1"/>
            <a:ext cx="5869060" cy="9656742"/>
          </a:xfrm>
          <a:custGeom>
            <a:avLst/>
            <a:gdLst/>
            <a:ahLst/>
            <a:cxnLst/>
            <a:rect l="l" t="t" r="r" b="b"/>
            <a:pathLst>
              <a:path w="6182994" h="11308715">
                <a:moveTo>
                  <a:pt x="6182900" y="0"/>
                </a:moveTo>
                <a:lnTo>
                  <a:pt x="0" y="0"/>
                </a:lnTo>
                <a:lnTo>
                  <a:pt x="0" y="11308556"/>
                </a:lnTo>
                <a:lnTo>
                  <a:pt x="6182900" y="11308556"/>
                </a:lnTo>
                <a:lnTo>
                  <a:pt x="6182900" y="0"/>
                </a:lnTo>
                <a:close/>
              </a:path>
            </a:pathLst>
          </a:custGeom>
          <a:solidFill>
            <a:srgbClr val="04537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2345AC1-FB3D-E77B-AE80-2FC877711AF5}"/>
              </a:ext>
            </a:extLst>
          </p:cNvPr>
          <p:cNvGrpSpPr/>
          <p:nvPr/>
        </p:nvGrpSpPr>
        <p:grpSpPr>
          <a:xfrm>
            <a:off x="15112170" y="622132"/>
            <a:ext cx="4114800" cy="8412480"/>
            <a:chOff x="15121156" y="597462"/>
            <a:chExt cx="4114800" cy="8412480"/>
          </a:xfrm>
        </p:grpSpPr>
        <p:pic>
          <p:nvPicPr>
            <p:cNvPr id="9" name="object 9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2" t="19" r="52" b="34302"/>
            <a:stretch>
              <a:fillRect/>
            </a:stretch>
          </p:blipFill>
          <p:spPr>
            <a:xfrm>
              <a:off x="15153386" y="646156"/>
              <a:ext cx="4042664" cy="830275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5121156" y="597462"/>
              <a:ext cx="4114800" cy="8412480"/>
            </a:xfrm>
            <a:custGeom>
              <a:avLst/>
              <a:gdLst/>
              <a:ahLst/>
              <a:cxnLst/>
              <a:rect l="l" t="t" r="r" b="b"/>
              <a:pathLst>
                <a:path w="4313555" h="8938895">
                  <a:moveTo>
                    <a:pt x="314126" y="0"/>
                  </a:moveTo>
                  <a:lnTo>
                    <a:pt x="267706" y="3405"/>
                  </a:lnTo>
                  <a:lnTo>
                    <a:pt x="223400" y="13299"/>
                  </a:lnTo>
                  <a:lnTo>
                    <a:pt x="181696" y="29194"/>
                  </a:lnTo>
                  <a:lnTo>
                    <a:pt x="143079" y="50606"/>
                  </a:lnTo>
                  <a:lnTo>
                    <a:pt x="108034" y="77048"/>
                  </a:lnTo>
                  <a:lnTo>
                    <a:pt x="77048" y="108034"/>
                  </a:lnTo>
                  <a:lnTo>
                    <a:pt x="50606" y="143079"/>
                  </a:lnTo>
                  <a:lnTo>
                    <a:pt x="29194" y="181696"/>
                  </a:lnTo>
                  <a:lnTo>
                    <a:pt x="13299" y="223400"/>
                  </a:lnTo>
                  <a:lnTo>
                    <a:pt x="3405" y="267706"/>
                  </a:lnTo>
                  <a:lnTo>
                    <a:pt x="0" y="314126"/>
                  </a:lnTo>
                  <a:lnTo>
                    <a:pt x="0" y="8624334"/>
                  </a:lnTo>
                  <a:lnTo>
                    <a:pt x="3405" y="8670754"/>
                  </a:lnTo>
                  <a:lnTo>
                    <a:pt x="13299" y="8715059"/>
                  </a:lnTo>
                  <a:lnTo>
                    <a:pt x="29194" y="8756764"/>
                  </a:lnTo>
                  <a:lnTo>
                    <a:pt x="50606" y="8795381"/>
                  </a:lnTo>
                  <a:lnTo>
                    <a:pt x="77048" y="8830426"/>
                  </a:lnTo>
                  <a:lnTo>
                    <a:pt x="108034" y="8861412"/>
                  </a:lnTo>
                  <a:lnTo>
                    <a:pt x="143079" y="8887854"/>
                  </a:lnTo>
                  <a:lnTo>
                    <a:pt x="181696" y="8909265"/>
                  </a:lnTo>
                  <a:lnTo>
                    <a:pt x="223400" y="8925161"/>
                  </a:lnTo>
                  <a:lnTo>
                    <a:pt x="267706" y="8935054"/>
                  </a:lnTo>
                  <a:lnTo>
                    <a:pt x="314126" y="8938460"/>
                  </a:lnTo>
                  <a:lnTo>
                    <a:pt x="3999040" y="8938460"/>
                  </a:lnTo>
                  <a:lnTo>
                    <a:pt x="4045460" y="8935054"/>
                  </a:lnTo>
                  <a:lnTo>
                    <a:pt x="4089766" y="8925161"/>
                  </a:lnTo>
                  <a:lnTo>
                    <a:pt x="4131470" y="8909265"/>
                  </a:lnTo>
                  <a:lnTo>
                    <a:pt x="4170087" y="8887854"/>
                  </a:lnTo>
                  <a:lnTo>
                    <a:pt x="4205132" y="8861412"/>
                  </a:lnTo>
                  <a:lnTo>
                    <a:pt x="4236118" y="8830426"/>
                  </a:lnTo>
                  <a:lnTo>
                    <a:pt x="4262560" y="8795381"/>
                  </a:lnTo>
                  <a:lnTo>
                    <a:pt x="4283972" y="8756764"/>
                  </a:lnTo>
                  <a:lnTo>
                    <a:pt x="4299867" y="8715059"/>
                  </a:lnTo>
                  <a:lnTo>
                    <a:pt x="4309761" y="8670754"/>
                  </a:lnTo>
                  <a:lnTo>
                    <a:pt x="4313167" y="8624334"/>
                  </a:lnTo>
                  <a:lnTo>
                    <a:pt x="4313167" y="314126"/>
                  </a:lnTo>
                  <a:lnTo>
                    <a:pt x="4309761" y="267706"/>
                  </a:lnTo>
                  <a:lnTo>
                    <a:pt x="4299867" y="223400"/>
                  </a:lnTo>
                  <a:lnTo>
                    <a:pt x="4283972" y="181696"/>
                  </a:lnTo>
                  <a:lnTo>
                    <a:pt x="4262560" y="143079"/>
                  </a:lnTo>
                  <a:lnTo>
                    <a:pt x="4236118" y="108034"/>
                  </a:lnTo>
                  <a:lnTo>
                    <a:pt x="4205132" y="77048"/>
                  </a:lnTo>
                  <a:lnTo>
                    <a:pt x="4170087" y="50606"/>
                  </a:lnTo>
                  <a:lnTo>
                    <a:pt x="4131470" y="29194"/>
                  </a:lnTo>
                  <a:lnTo>
                    <a:pt x="4089766" y="13299"/>
                  </a:lnTo>
                  <a:lnTo>
                    <a:pt x="4045460" y="3405"/>
                  </a:lnTo>
                  <a:lnTo>
                    <a:pt x="3999040" y="0"/>
                  </a:lnTo>
                  <a:lnTo>
                    <a:pt x="314126" y="0"/>
                  </a:lnTo>
                  <a:close/>
                </a:path>
              </a:pathLst>
            </a:custGeom>
            <a:ln w="10470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" name="object 7">
            <a:extLst>
              <a:ext uri="{FF2B5EF4-FFF2-40B4-BE49-F238E27FC236}">
                <a16:creationId xmlns:a16="http://schemas.microsoft.com/office/drawing/2014/main" id="{F9A1D3AE-D866-3B82-A2AF-EEA580DF2F2D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1850" y="836589"/>
            <a:ext cx="3376748" cy="73188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506345" y="7574613"/>
            <a:ext cx="5259705" cy="1113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00"/>
              </a:lnSpc>
              <a:spcBef>
                <a:spcPts val="105"/>
              </a:spcBef>
              <a:spcAft>
                <a:spcPts val="900"/>
              </a:spcAft>
            </a:pPr>
            <a:r>
              <a:rPr sz="2100" spc="-20" dirty="0">
                <a:solidFill>
                  <a:srgbClr val="F8F7F5"/>
                </a:solidFill>
                <a:latin typeface="Fidelity Sans 2 ExtraLight" panose="020B0304050501040104" pitchFamily="34" charset="77"/>
                <a:cs typeface="Fidelity Sans Lt"/>
              </a:rPr>
              <a:t>Scan</a:t>
            </a:r>
            <a:r>
              <a:rPr sz="2100" spc="-100" dirty="0">
                <a:solidFill>
                  <a:srgbClr val="F8F7F5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sz="2100" spc="-20" dirty="0">
                <a:solidFill>
                  <a:srgbClr val="F8F7F5"/>
                </a:solidFill>
                <a:latin typeface="Fidelity Sans 2 ExtraLight" panose="020B0304050501040104" pitchFamily="34" charset="77"/>
                <a:cs typeface="Fidelity Sans Lt"/>
              </a:rPr>
              <a:t>the</a:t>
            </a:r>
            <a:r>
              <a:rPr sz="2100" spc="-100" dirty="0">
                <a:solidFill>
                  <a:srgbClr val="F8F7F5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sz="2100" spc="-20" dirty="0">
                <a:solidFill>
                  <a:srgbClr val="F8F7F5"/>
                </a:solidFill>
                <a:latin typeface="Fidelity Sans 2 ExtraLight" panose="020B0304050501040104" pitchFamily="34" charset="77"/>
                <a:cs typeface="Fidelity Sans Lt"/>
              </a:rPr>
              <a:t>code</a:t>
            </a:r>
            <a:r>
              <a:rPr sz="2100" spc="-95" dirty="0">
                <a:solidFill>
                  <a:srgbClr val="F8F7F5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sz="2100" dirty="0">
                <a:solidFill>
                  <a:srgbClr val="F8F7F5"/>
                </a:solidFill>
                <a:latin typeface="Fidelity Sans 2 ExtraLight" panose="020B0304050501040104" pitchFamily="34" charset="77"/>
                <a:cs typeface="Fidelity Sans Lt"/>
              </a:rPr>
              <a:t>or</a:t>
            </a:r>
            <a:r>
              <a:rPr sz="2100" spc="-100" dirty="0">
                <a:solidFill>
                  <a:srgbClr val="F8F7F5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sz="2100" spc="-45" dirty="0">
                <a:solidFill>
                  <a:srgbClr val="F8F7F5"/>
                </a:solidFill>
                <a:latin typeface="Fidelity Sans 2 ExtraLight" panose="020B0304050501040104" pitchFamily="34" charset="77"/>
                <a:cs typeface="Fidelity Sans Lt"/>
              </a:rPr>
              <a:t>text</a:t>
            </a:r>
            <a:r>
              <a:rPr sz="2100" spc="-100" dirty="0">
                <a:solidFill>
                  <a:srgbClr val="F8F7F5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sz="2100" b="1" spc="-40" dirty="0">
                <a:solidFill>
                  <a:srgbClr val="F8F7F5"/>
                </a:solidFill>
                <a:latin typeface="Fidelity Sans"/>
                <a:cs typeface="Fidelity Sans"/>
              </a:rPr>
              <a:t>COLLEGE</a:t>
            </a:r>
            <a:r>
              <a:rPr sz="2100" b="1" spc="-95" dirty="0">
                <a:solidFill>
                  <a:srgbClr val="F8F7F5"/>
                </a:solidFill>
                <a:latin typeface="Fidelity Sans"/>
                <a:cs typeface="Fidelity Sans"/>
              </a:rPr>
              <a:t> </a:t>
            </a:r>
            <a:r>
              <a:rPr sz="2100" spc="-25" dirty="0">
                <a:solidFill>
                  <a:srgbClr val="F8F7F5"/>
                </a:solidFill>
                <a:latin typeface="Fidelity Sans 2 ExtraLight" panose="020B0304050501040104" pitchFamily="34" charset="77"/>
                <a:cs typeface="Fidelity Sans Lt"/>
              </a:rPr>
              <a:t>to</a:t>
            </a:r>
            <a:br>
              <a:rPr lang="en-US" sz="2100" dirty="0">
                <a:latin typeface="Fidelity Sans 2 ExtraLight" panose="020B0304050501040104" pitchFamily="34" charset="77"/>
                <a:cs typeface="Fidelity Sans Lt"/>
              </a:rPr>
            </a:br>
            <a:r>
              <a:rPr sz="2100" b="1" spc="-25" dirty="0">
                <a:solidFill>
                  <a:srgbClr val="F8F7F5"/>
                </a:solidFill>
                <a:latin typeface="Fidelity Sans"/>
                <a:cs typeface="Fidelity Sans"/>
              </a:rPr>
              <a:t>343898</a:t>
            </a:r>
            <a:r>
              <a:rPr sz="2100" b="1" spc="-110" dirty="0">
                <a:solidFill>
                  <a:srgbClr val="F8F7F5"/>
                </a:solidFill>
                <a:latin typeface="Fidelity Sans"/>
                <a:cs typeface="Fidelity Sans"/>
              </a:rPr>
              <a:t> </a:t>
            </a:r>
            <a:r>
              <a:rPr sz="2100" dirty="0">
                <a:solidFill>
                  <a:srgbClr val="F8F7F5"/>
                </a:solidFill>
                <a:latin typeface="Fidelity Sans 2 ExtraLight" panose="020B0304050501040104" pitchFamily="34" charset="77"/>
                <a:cs typeface="Fidelity Sans Lt"/>
              </a:rPr>
              <a:t>to</a:t>
            </a:r>
            <a:r>
              <a:rPr sz="2100" spc="-105" dirty="0">
                <a:solidFill>
                  <a:srgbClr val="F8F7F5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sz="2100" spc="-20" dirty="0">
                <a:solidFill>
                  <a:srgbClr val="F8F7F5"/>
                </a:solidFill>
                <a:latin typeface="Fidelity Sans 2 ExtraLight" panose="020B0304050501040104" pitchFamily="34" charset="77"/>
                <a:cs typeface="Fidelity Sans Lt"/>
              </a:rPr>
              <a:t>learn</a:t>
            </a:r>
            <a:r>
              <a:rPr sz="2100" spc="-105" dirty="0">
                <a:solidFill>
                  <a:srgbClr val="F8F7F5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sz="2100" spc="-25" dirty="0">
                <a:solidFill>
                  <a:srgbClr val="F8F7F5"/>
                </a:solidFill>
                <a:latin typeface="Fidelity Sans 2 ExtraLight" panose="020B0304050501040104" pitchFamily="34" charset="77"/>
                <a:cs typeface="Fidelity Sans Lt"/>
              </a:rPr>
              <a:t>more</a:t>
            </a:r>
            <a:r>
              <a:rPr sz="2100" spc="-110" dirty="0">
                <a:solidFill>
                  <a:srgbClr val="F8F7F5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sz="2100" spc="-20" dirty="0">
                <a:solidFill>
                  <a:srgbClr val="F8F7F5"/>
                </a:solidFill>
                <a:latin typeface="Fidelity Sans 2 ExtraLight" panose="020B0304050501040104" pitchFamily="34" charset="77"/>
                <a:cs typeface="Fidelity Sans Lt"/>
              </a:rPr>
              <a:t>and</a:t>
            </a:r>
            <a:r>
              <a:rPr sz="2100" spc="-105" dirty="0">
                <a:solidFill>
                  <a:srgbClr val="F8F7F5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sz="2100" spc="-35" dirty="0">
                <a:solidFill>
                  <a:srgbClr val="F8F7F5"/>
                </a:solidFill>
                <a:latin typeface="Fidelity Sans 2 ExtraLight" panose="020B0304050501040104" pitchFamily="34" charset="77"/>
                <a:cs typeface="Fidelity Sans Lt"/>
              </a:rPr>
              <a:t>get</a:t>
            </a:r>
            <a:r>
              <a:rPr sz="2100" spc="-105" dirty="0">
                <a:solidFill>
                  <a:srgbClr val="F8F7F5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sz="2100" spc="-20" dirty="0">
                <a:solidFill>
                  <a:srgbClr val="F8F7F5"/>
                </a:solidFill>
                <a:latin typeface="Fidelity Sans 2 ExtraLight" panose="020B0304050501040104" pitchFamily="34" charset="77"/>
                <a:cs typeface="Fidelity Sans Lt"/>
              </a:rPr>
              <a:t>started.</a:t>
            </a:r>
            <a:endParaRPr sz="2100" dirty="0">
              <a:latin typeface="Fidelity Sans 2 ExtraLight" panose="020B0304050501040104" pitchFamily="34" charset="77"/>
              <a:cs typeface="Fidelity Sans Lt"/>
            </a:endParaRPr>
          </a:p>
          <a:p>
            <a:pPr>
              <a:lnSpc>
                <a:spcPts val="2600"/>
              </a:lnSpc>
              <a:spcAft>
                <a:spcPts val="900"/>
              </a:spcAft>
            </a:pPr>
            <a:r>
              <a:rPr sz="2100" b="1" spc="-30" dirty="0">
                <a:solidFill>
                  <a:srgbClr val="F8F7F5"/>
                </a:solidFill>
                <a:latin typeface="Fidelity Sans"/>
                <a:cs typeface="Fidelity Sans"/>
              </a:rPr>
              <a:t>Fidelit</a:t>
            </a:r>
            <a:r>
              <a:rPr sz="2100" b="1" spc="-200" dirty="0">
                <a:solidFill>
                  <a:srgbClr val="F8F7F5"/>
                </a:solidFill>
                <a:latin typeface="Fidelity Sans"/>
                <a:cs typeface="Fidelity Sans"/>
              </a:rPr>
              <a:t>y</a:t>
            </a:r>
            <a:r>
              <a:rPr sz="2100" b="1" spc="-30" dirty="0">
                <a:solidFill>
                  <a:srgbClr val="F8F7F5"/>
                </a:solidFill>
                <a:latin typeface="Fidelity Sans"/>
                <a:cs typeface="Fidelity Sans"/>
              </a:rPr>
              <a:t>.com/GoalBoosterCollege</a:t>
            </a:r>
            <a:endParaRPr sz="2100" dirty="0">
              <a:latin typeface="Fidelity Sans"/>
              <a:cs typeface="Fidelity San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E2AFFE4-F120-9D31-F33F-C7A36820AE4D}"/>
              </a:ext>
            </a:extLst>
          </p:cNvPr>
          <p:cNvSpPr/>
          <p:nvPr/>
        </p:nvSpPr>
        <p:spPr>
          <a:xfrm>
            <a:off x="65" y="9640729"/>
            <a:ext cx="20104035" cy="1691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bject 5"/>
          <p:cNvSpPr txBox="1"/>
          <p:nvPr/>
        </p:nvSpPr>
        <p:spPr>
          <a:xfrm>
            <a:off x="843460" y="9922292"/>
            <a:ext cx="5698946" cy="11285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290195">
              <a:lnSpc>
                <a:spcPct val="100000"/>
              </a:lnSpc>
              <a:spcBef>
                <a:spcPts val="105"/>
              </a:spcBef>
            </a:pPr>
            <a:r>
              <a:rPr lang="en-US" sz="1000" spc="-1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Message</a:t>
            </a:r>
            <a:r>
              <a:rPr lang="en-US" sz="1000" spc="-2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and</a:t>
            </a:r>
            <a:r>
              <a:rPr lang="en-US" sz="1000" spc="-2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data</a:t>
            </a:r>
            <a:r>
              <a:rPr lang="en-US" sz="1000" spc="-2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rates</a:t>
            </a:r>
            <a:r>
              <a:rPr lang="en-US" sz="1000" spc="-2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may</a:t>
            </a:r>
            <a:r>
              <a:rPr lang="en-US" sz="1000" spc="-15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spc="-1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apply.</a:t>
            </a:r>
            <a:r>
              <a:rPr lang="en-US" sz="1000" spc="-2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Get</a:t>
            </a:r>
            <a:r>
              <a:rPr lang="en-US" sz="1000" spc="-2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details</a:t>
            </a:r>
            <a:r>
              <a:rPr lang="en-US" sz="1000" spc="-2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at</a:t>
            </a:r>
            <a:r>
              <a:rPr lang="en-US" sz="1000" spc="-15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spc="-10" dirty="0" err="1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Digital.FidelityInvestments.com</a:t>
            </a:r>
            <a:r>
              <a:rPr lang="en-US" sz="1000" spc="-1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/</a:t>
            </a:r>
            <a:r>
              <a:rPr lang="en-US" sz="1000" spc="-10" dirty="0" err="1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smsee</a:t>
            </a:r>
            <a:r>
              <a:rPr lang="en-US" sz="1000" spc="-1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.</a:t>
            </a:r>
          </a:p>
          <a:p>
            <a:pPr marL="12700" marR="290195">
              <a:lnSpc>
                <a:spcPct val="100000"/>
              </a:lnSpc>
              <a:spcBef>
                <a:spcPts val="105"/>
              </a:spcBef>
            </a:pP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Screenshot</a:t>
            </a:r>
            <a:r>
              <a:rPr lang="en-US" sz="1000" spc="-2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is</a:t>
            </a:r>
            <a:r>
              <a:rPr lang="en-US" sz="1000" spc="-15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for</a:t>
            </a:r>
            <a:r>
              <a:rPr lang="en-US" sz="1000" spc="-15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illustrative</a:t>
            </a:r>
            <a:r>
              <a:rPr lang="en-US" sz="1000" spc="-2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purposes</a:t>
            </a:r>
            <a:r>
              <a:rPr lang="en-US" sz="1000" spc="-15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spc="-2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only.</a:t>
            </a:r>
          </a:p>
          <a:p>
            <a:pPr marL="12700" marR="290195">
              <a:spcBef>
                <a:spcPts val="105"/>
              </a:spcBef>
            </a:pP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</a:rPr>
              <a:t>All third-party trademarks and service marks are the property of their respective owners.</a:t>
            </a:r>
          </a:p>
          <a:p>
            <a:pPr marL="12700" marR="290195">
              <a:lnSpc>
                <a:spcPct val="100000"/>
              </a:lnSpc>
              <a:spcBef>
                <a:spcPts val="105"/>
              </a:spcBef>
            </a:pP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Fidelity</a:t>
            </a:r>
            <a:r>
              <a:rPr lang="en-US" sz="1000" spc="-15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Goal</a:t>
            </a:r>
            <a:r>
              <a:rPr lang="en-US" sz="1000" spc="-15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Booster</a:t>
            </a:r>
            <a:r>
              <a:rPr lang="en-US" sz="1000" spc="-1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is</a:t>
            </a:r>
            <a:r>
              <a:rPr lang="en-US" sz="1000" spc="-15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a</a:t>
            </a:r>
            <a:r>
              <a:rPr lang="en-US" sz="1000" spc="-1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service</a:t>
            </a:r>
            <a:r>
              <a:rPr lang="en-US" sz="1000" spc="-15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mark</a:t>
            </a:r>
            <a:r>
              <a:rPr lang="en-US" sz="1000" spc="-15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of</a:t>
            </a:r>
            <a:r>
              <a:rPr lang="en-US" sz="1000" spc="-1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FMR</a:t>
            </a:r>
            <a:r>
              <a:rPr lang="en-US" sz="1000" spc="-15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spc="-2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LLC.</a:t>
            </a:r>
          </a:p>
          <a:p>
            <a:pPr marL="12700" marR="290195">
              <a:lnSpc>
                <a:spcPct val="100000"/>
              </a:lnSpc>
              <a:spcBef>
                <a:spcPts val="105"/>
              </a:spcBef>
            </a:pP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The</a:t>
            </a:r>
            <a:r>
              <a:rPr lang="en-US" sz="1000" spc="-3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Fidelity</a:t>
            </a:r>
            <a:r>
              <a:rPr lang="en-US" sz="1000" spc="-25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Investments</a:t>
            </a:r>
            <a:r>
              <a:rPr lang="en-US" sz="1000" spc="-25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and</a:t>
            </a:r>
            <a:r>
              <a:rPr lang="en-US" sz="1000" spc="-3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pyramid</a:t>
            </a:r>
            <a:r>
              <a:rPr lang="en-US" sz="1000" spc="-25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design</a:t>
            </a:r>
            <a:r>
              <a:rPr lang="en-US" sz="1000" spc="-25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spc="-1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logo</a:t>
            </a:r>
            <a:r>
              <a:rPr lang="en-US" sz="1000" spc="-25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is</a:t>
            </a:r>
            <a:r>
              <a:rPr lang="en-US" sz="1000" spc="-3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a</a:t>
            </a:r>
            <a:r>
              <a:rPr lang="en-US" sz="1000" spc="-25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registered</a:t>
            </a:r>
            <a:r>
              <a:rPr lang="en-US" sz="1000" spc="-25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service</a:t>
            </a:r>
            <a:r>
              <a:rPr lang="en-US" sz="1000" spc="-25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mark</a:t>
            </a:r>
            <a:r>
              <a:rPr lang="en-US" sz="1000" spc="-3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of</a:t>
            </a:r>
            <a:r>
              <a:rPr lang="en-US" sz="1000" spc="-25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FMR</a:t>
            </a:r>
            <a:r>
              <a:rPr lang="en-US" sz="1000" spc="-25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spc="-2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LLC. 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Fidelity</a:t>
            </a:r>
            <a:r>
              <a:rPr lang="en-US" sz="1000" spc="-15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spc="-1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Brokerage 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Services</a:t>
            </a:r>
            <a:r>
              <a:rPr lang="en-US" sz="1000" spc="-15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LLC,</a:t>
            </a:r>
            <a:r>
              <a:rPr lang="en-US" sz="1000" spc="-1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Member</a:t>
            </a:r>
            <a:r>
              <a:rPr lang="en-US" sz="1000" spc="-1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NYSE,</a:t>
            </a:r>
            <a:r>
              <a:rPr lang="en-US" sz="1000" spc="-15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SIPC,</a:t>
            </a:r>
            <a:r>
              <a:rPr lang="en-US" sz="1000" spc="-1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900</a:t>
            </a:r>
            <a:r>
              <a:rPr lang="en-US" sz="1000" spc="-1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Salem</a:t>
            </a:r>
            <a:r>
              <a:rPr lang="en-US" sz="1000" spc="-15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Street,</a:t>
            </a:r>
            <a:r>
              <a:rPr lang="en-US" sz="1000" spc="-1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Smithfield,</a:t>
            </a:r>
            <a:r>
              <a:rPr lang="en-US" sz="1000" spc="-1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RI</a:t>
            </a:r>
            <a:r>
              <a:rPr lang="en-US" sz="1000" spc="-15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spc="-1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02917</a:t>
            </a:r>
            <a:endParaRPr lang="en-US" sz="1000" dirty="0">
              <a:solidFill>
                <a:schemeClr val="tx1"/>
              </a:solidFill>
              <a:latin typeface="Fidelity Sans 2 ExtraLight" panose="020B0304050501040104" pitchFamily="34" charset="77"/>
              <a:cs typeface="Fidelity Sans Lt"/>
            </a:endParaRPr>
          </a:p>
          <a:p>
            <a:pPr marL="12700">
              <a:spcBef>
                <a:spcPts val="10"/>
              </a:spcBef>
              <a:tabLst>
                <a:tab pos="2651125" algn="l"/>
              </a:tabLst>
            </a:pP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©</a:t>
            </a:r>
            <a:r>
              <a:rPr lang="en-US" sz="1000" spc="-25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2025</a:t>
            </a:r>
            <a:r>
              <a:rPr lang="en-US" sz="1000" spc="-25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FMR</a:t>
            </a:r>
            <a:r>
              <a:rPr lang="en-US" sz="1000" spc="-25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LLC.</a:t>
            </a:r>
            <a:r>
              <a:rPr lang="en-US" sz="1000" spc="-25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All</a:t>
            </a:r>
            <a:r>
              <a:rPr lang="en-US" sz="1000" spc="-25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rights</a:t>
            </a:r>
            <a:r>
              <a:rPr lang="en-US" sz="1000" spc="-25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 </a:t>
            </a:r>
            <a:r>
              <a:rPr lang="en-US" sz="1000" spc="-1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reserved.</a:t>
            </a:r>
            <a:r>
              <a:rPr lang="en-US" sz="1000" dirty="0">
                <a:solidFill>
                  <a:schemeClr val="tx1"/>
                </a:solidFill>
                <a:latin typeface="Fidelity Sans 2 ExtraLight" panose="020B0304050501040104" pitchFamily="34" charset="77"/>
                <a:cs typeface="Fidelity Sans Lt"/>
              </a:rPr>
              <a:t>	</a:t>
            </a:r>
            <a:r>
              <a:rPr lang="en-US" sz="1000" dirty="0">
                <a:latin typeface="Fidelity Sans 2 ExtraLight" panose="020B0304050501040104" pitchFamily="34" charset="77"/>
              </a:rPr>
              <a:t>1232234.1.0</a:t>
            </a:r>
          </a:p>
        </p:txBody>
      </p:sp>
      <p:pic>
        <p:nvPicPr>
          <p:cNvPr id="7" name="object 11">
            <a:extLst>
              <a:ext uri="{FF2B5EF4-FFF2-40B4-BE49-F238E27FC236}">
                <a16:creationId xmlns:a16="http://schemas.microsoft.com/office/drawing/2014/main" id="{0ABE354B-1254-A502-1E8F-F61AC51E4018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5500" y="7407275"/>
            <a:ext cx="1447799" cy="14477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041F607-A581-E3E6-7F93-BCCCA369C0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341841" y="10067135"/>
            <a:ext cx="2849473" cy="85484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811A15E5312B498EB73555F9699BBC" ma:contentTypeVersion="21" ma:contentTypeDescription="Create a new document." ma:contentTypeScope="" ma:versionID="ce6ed1833ffdc562fb4bfcbd25099c49">
  <xsd:schema xmlns:xsd="http://www.w3.org/2001/XMLSchema" xmlns:xs="http://www.w3.org/2001/XMLSchema" xmlns:p="http://schemas.microsoft.com/office/2006/metadata/properties" xmlns:ns2="c5dbb1f0-d2c8-4cfe-924e-d91b7fc2a2b4" xmlns:ns3="7521ab54-f823-410f-afc8-06c56915d8c5" targetNamespace="http://schemas.microsoft.com/office/2006/metadata/properties" ma:root="true" ma:fieldsID="f24300e4ae51638ce00a4c9d47e3be96" ns2:_="" ns3:_="">
    <xsd:import namespace="c5dbb1f0-d2c8-4cfe-924e-d91b7fc2a2b4"/>
    <xsd:import namespace="7521ab54-f823-410f-afc8-06c56915d8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ForEdits" minOccurs="0"/>
                <xsd:element ref="ns2:Notes" minOccurs="0"/>
                <xsd:element ref="ns2:Rank" minOccurs="0"/>
                <xsd:element ref="ns2:Workfront" minOccurs="0"/>
                <xsd:element ref="ns2: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dbb1f0-d2c8-4cfe-924e-d91b7fc2a2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ForEdits" ma:index="23" nillable="true" ma:displayName="For Edits" ma:format="Dropdown" ma:internalName="ForEdits">
      <xsd:simpleType>
        <xsd:restriction base="dms:Choice">
          <xsd:enumeration value="Yes"/>
          <xsd:enumeration value="No"/>
        </xsd:restriction>
      </xsd:simpleType>
    </xsd:element>
    <xsd:element name="Notes" ma:index="24" nillable="true" ma:displayName="Notes" ma:format="Dropdown" ma:internalName="Notes">
      <xsd:simpleType>
        <xsd:restriction base="dms:Note">
          <xsd:maxLength value="255"/>
        </xsd:restriction>
      </xsd:simpleType>
    </xsd:element>
    <xsd:element name="Rank" ma:index="25" nillable="true" ma:displayName="Rank" ma:format="Dropdown" ma:internalName="Rank" ma:percentage="FALSE">
      <xsd:simpleType>
        <xsd:restriction base="dms:Number"/>
      </xsd:simpleType>
    </xsd:element>
    <xsd:element name="Workfront" ma:index="26" nillable="true" ma:displayName="Workfront" ma:format="Hyperlink" ma:internalName="Workfront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ink" ma:index="27" nillable="true" ma:displayName="Link" ma:format="Hyperlink" ma:internalName="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21ab54-f823-410f-afc8-06c56915d8c5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0bbd6992-167f-4fdb-907c-9009b528149d}" ma:internalName="TaxCatchAll" ma:showField="CatchAllData" ma:web="7521ab54-f823-410f-afc8-06c56915d8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521ab54-f823-410f-afc8-06c56915d8c5" xsi:nil="true"/>
    <lcf76f155ced4ddcb4097134ff3c332f xmlns="c5dbb1f0-d2c8-4cfe-924e-d91b7fc2a2b4">
      <Terms xmlns="http://schemas.microsoft.com/office/infopath/2007/PartnerControls"/>
    </lcf76f155ced4ddcb4097134ff3c332f>
    <ForEdits xmlns="c5dbb1f0-d2c8-4cfe-924e-d91b7fc2a2b4" xsi:nil="true"/>
    <Rank xmlns="c5dbb1f0-d2c8-4cfe-924e-d91b7fc2a2b4" xsi:nil="true"/>
    <Workfront xmlns="c5dbb1f0-d2c8-4cfe-924e-d91b7fc2a2b4">
      <Url xsi:nil="true"/>
      <Description xsi:nil="true"/>
    </Workfront>
    <Link xmlns="c5dbb1f0-d2c8-4cfe-924e-d91b7fc2a2b4">
      <Url xsi:nil="true"/>
      <Description xsi:nil="true"/>
    </Link>
    <Notes xmlns="c5dbb1f0-d2c8-4cfe-924e-d91b7fc2a2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F50FC11-E251-46EA-8321-03F7A41E6269}"/>
</file>

<file path=customXml/itemProps2.xml><?xml version="1.0" encoding="utf-8"?>
<ds:datastoreItem xmlns:ds="http://schemas.openxmlformats.org/officeDocument/2006/customXml" ds:itemID="{182D2CC5-D479-4951-BE18-22FEDA2B6FA0}">
  <ds:schemaRefs>
    <ds:schemaRef ds:uri="http://schemas.microsoft.com/office/2006/documentManagement/types"/>
    <ds:schemaRef ds:uri="http://www.w3.org/XML/1998/namespace"/>
    <ds:schemaRef ds:uri="982a79da-e63c-48f9-a187-623ccfda906c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purl.org/dc/terms/"/>
    <ds:schemaRef ds:uri="http://schemas.openxmlformats.org/package/2006/metadata/core-properties"/>
    <ds:schemaRef ds:uri="2e75aa9c-4c04-4898-9e14-423cc7328f07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F6C6DECA-BF6A-43EB-891A-C71B6517FE9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</TotalTime>
  <Words>165</Words>
  <Application>Microsoft Office PowerPoint</Application>
  <PresentationFormat>Custom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Fidelity Sans</vt:lpstr>
      <vt:lpstr>Fidelity Sans 2 ExtraLight</vt:lpstr>
      <vt:lpstr>Fidelity Sans 2 Light</vt:lpstr>
      <vt:lpstr>Fidelity Slab ExtraLight</vt:lpstr>
      <vt:lpstr>Roboto Slab</vt:lpstr>
      <vt:lpstr>Office Theme</vt:lpstr>
      <vt:lpstr>Go to the top of the class in college savings.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Findlen, Michelle</dc:creator>
  <cp:lastModifiedBy>Findlen, Michelle</cp:lastModifiedBy>
  <cp:revision>5</cp:revision>
  <dcterms:created xsi:type="dcterms:W3CDTF">2025-01-07T17:43:23Z</dcterms:created>
  <dcterms:modified xsi:type="dcterms:W3CDTF">2025-10-30T17:56:22Z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2024-04-11T00:00:00Z</vt:filetime>
  </property>
  <property fmtid="{D5CDD505-2E9C-101B-9397-08002B2CF9AE}" pid="3" name="Creator">
    <vt:lpwstr>Adobe InDesign 19.3 (Macintosh)</vt:lpwstr>
  </property>
  <property fmtid="{D5CDD505-2E9C-101B-9397-08002B2CF9AE}" pid="4" name="LastSaved">
    <vt:filetime>2025-01-07T00:00:00Z</vt:filetime>
  </property>
  <property fmtid="{D5CDD505-2E9C-101B-9397-08002B2CF9AE}" pid="5" name="Producer">
    <vt:lpwstr>Adobe PDF Library 17.0</vt:lpwstr>
  </property>
  <property fmtid="{D5CDD505-2E9C-101B-9397-08002B2CF9AE}" pid="6" name="ContentTypeId">
    <vt:lpwstr>0x01010045811A15E5312B498EB73555F9699BBC</vt:lpwstr>
  </property>
  <property fmtid="{D5CDD505-2E9C-101B-9397-08002B2CF9AE}" pid="7" name="MediaServiceImageTags">
    <vt:lpwstr/>
  </property>
  <property fmtid="{D5CDD505-2E9C-101B-9397-08002B2CF9AE}" pid="8" name="MSIP_Label_031e874c-a24d-4c24-87f6-b6d613f5442b_Enabled">
    <vt:lpwstr>true</vt:lpwstr>
  </property>
  <property fmtid="{D5CDD505-2E9C-101B-9397-08002B2CF9AE}" pid="9" name="MSIP_Label_031e874c-a24d-4c24-87f6-b6d613f5442b_SetDate">
    <vt:lpwstr>2025-10-21T17:07:18Z</vt:lpwstr>
  </property>
  <property fmtid="{D5CDD505-2E9C-101B-9397-08002B2CF9AE}" pid="10" name="MSIP_Label_031e874c-a24d-4c24-87f6-b6d613f5442b_Method">
    <vt:lpwstr>Privileged</vt:lpwstr>
  </property>
  <property fmtid="{D5CDD505-2E9C-101B-9397-08002B2CF9AE}" pid="11" name="MSIP_Label_031e874c-a24d-4c24-87f6-b6d613f5442b_Name">
    <vt:lpwstr>Non-Business</vt:lpwstr>
  </property>
  <property fmtid="{D5CDD505-2E9C-101B-9397-08002B2CF9AE}" pid="12" name="MSIP_Label_031e874c-a24d-4c24-87f6-b6d613f5442b_SiteId">
    <vt:lpwstr>7521acbc-a68c-41e5-a975-1cf83066dd19</vt:lpwstr>
  </property>
  <property fmtid="{D5CDD505-2E9C-101B-9397-08002B2CF9AE}" pid="13" name="MSIP_Label_031e874c-a24d-4c24-87f6-b6d613f5442b_ActionId">
    <vt:lpwstr>fb41ab93-034b-4aa0-9146-32033b4845cc</vt:lpwstr>
  </property>
  <property fmtid="{D5CDD505-2E9C-101B-9397-08002B2CF9AE}" pid="14" name="MSIP_Label_031e874c-a24d-4c24-87f6-b6d613f5442b_ContentBits">
    <vt:lpwstr>0</vt:lpwstr>
  </property>
  <property fmtid="{D5CDD505-2E9C-101B-9397-08002B2CF9AE}" pid="15" name="MSIP_Label_031e874c-a24d-4c24-87f6-b6d613f5442b_Tag">
    <vt:lpwstr>50, 0, 1, 1</vt:lpwstr>
  </property>
</Properties>
</file>