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6"/>
  </p:notesMasterIdLst>
  <p:sldIdLst>
    <p:sldId id="283" r:id="rId4"/>
    <p:sldId id="287" r:id="rId5"/>
  </p:sldIdLst>
  <p:sldSz cx="20104100" cy="11309350"/>
  <p:notesSz cx="20104100" cy="1130935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Fidelity Sans" panose="020B0503030202020204" pitchFamily="34" charset="0"/>
      <p:regular r:id="rId11"/>
      <p:bold r:id="rId12"/>
      <p:italic r:id="rId13"/>
      <p:boldItalic r:id="rId14"/>
    </p:embeddedFont>
    <p:embeddedFont>
      <p:font typeface="Roboto Slab" pitchFamily="2" charset="0"/>
      <p:regular r:id="rId15"/>
      <p:bold r:id="rId16"/>
    </p:embeddedFont>
    <p:embeddedFont>
      <p:font typeface="Roboto Slab Light" pitchFamily="2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10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68727"/>
    <a:srgbClr val="6AD539"/>
    <a:srgbClr val="1DE4CA"/>
    <a:srgbClr val="F7F4E4"/>
    <a:srgbClr val="F9F7F5"/>
    <a:srgbClr val="28CAFF"/>
    <a:srgbClr val="403F3E"/>
    <a:srgbClr val="04547C"/>
    <a:srgbClr val="04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9A1992-1792-49FE-AB00-E4030799F3D0}" v="1" dt="2024-03-19T15:00:49.9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09"/>
    <p:restoredTop sz="94694"/>
  </p:normalViewPr>
  <p:slideViewPr>
    <p:cSldViewPr>
      <p:cViewPr varScale="1">
        <p:scale>
          <a:sx n="44" d="100"/>
          <a:sy n="44" d="100"/>
        </p:scale>
        <p:origin x="128" y="48"/>
      </p:cViewPr>
      <p:guideLst>
        <p:guide orient="horz" pos="481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2.xml"/><Relationship Id="rId15" Type="http://schemas.openxmlformats.org/officeDocument/2006/relationships/font" Target="fonts/font9.fntdata"/><Relationship Id="rId23" Type="http://schemas.microsoft.com/office/2018/10/relationships/authors" Target="authors.xml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03/21/2024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885A8-34D3-45D3-FE61-4729D62A1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011D4-07A5-1CA8-2DDF-31B10C5E2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0CE7B4-2C05-3157-09A0-20EC7C666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83E5E-75D5-30FF-C2FA-540BC74D4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9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03/21/2024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while holding a phone&#10;&#10;Description automatically generated">
            <a:extLst>
              <a:ext uri="{FF2B5EF4-FFF2-40B4-BE49-F238E27FC236}">
                <a16:creationId xmlns:a16="http://schemas.microsoft.com/office/drawing/2014/main" id="{48B44380-AAD5-DD52-05A9-971C21F9FB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04" y="-1"/>
            <a:ext cx="12234369" cy="96615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05403F-8FC0-070F-FA03-316A4524C852}"/>
              </a:ext>
            </a:extLst>
          </p:cNvPr>
          <p:cNvSpPr/>
          <p:nvPr/>
        </p:nvSpPr>
        <p:spPr>
          <a:xfrm>
            <a:off x="0" y="0"/>
            <a:ext cx="9747250" cy="7270878"/>
          </a:xfrm>
          <a:prstGeom prst="rect">
            <a:avLst/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EB3EDF-F59A-1CAA-7CEF-73E9073C04E2}"/>
              </a:ext>
            </a:extLst>
          </p:cNvPr>
          <p:cNvSpPr/>
          <p:nvPr/>
        </p:nvSpPr>
        <p:spPr>
          <a:xfrm>
            <a:off x="0" y="7222018"/>
            <a:ext cx="9742954" cy="240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3E4329-A939-B2F3-AD4E-7552BF6045DF}"/>
              </a:ext>
            </a:extLst>
          </p:cNvPr>
          <p:cNvSpPr/>
          <p:nvPr/>
        </p:nvSpPr>
        <p:spPr>
          <a:xfrm>
            <a:off x="0" y="7222018"/>
            <a:ext cx="9747865" cy="2439485"/>
          </a:xfrm>
          <a:prstGeom prst="rect">
            <a:avLst/>
          </a:prstGeom>
          <a:solidFill>
            <a:srgbClr val="6AD53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50" y="1396366"/>
            <a:ext cx="3075779" cy="67690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EC0FE0-959E-3E0C-10DB-4F8CC32366C1}"/>
              </a:ext>
            </a:extLst>
          </p:cNvPr>
          <p:cNvSpPr/>
          <p:nvPr/>
        </p:nvSpPr>
        <p:spPr>
          <a:xfrm>
            <a:off x="16452850" y="10122146"/>
            <a:ext cx="3060740" cy="637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80"/>
              </a:lnSpc>
            </a:pPr>
            <a:r>
              <a:rPr lang="en-US" sz="1400" dirty="0">
                <a:solidFill>
                  <a:srgbClr val="FF0000"/>
                </a:solidFill>
              </a:rPr>
              <a:t>CLIENT LOGO PLACEMENT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B8307497-4B8A-F392-A6CA-A6619BC9F658}"/>
              </a:ext>
            </a:extLst>
          </p:cNvPr>
          <p:cNvSpPr txBox="1"/>
          <p:nvPr/>
        </p:nvSpPr>
        <p:spPr>
          <a:xfrm>
            <a:off x="755650" y="9998239"/>
            <a:ext cx="14706599" cy="87459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500" spc="-23" dirty="0" err="1">
                <a:latin typeface="Fidelity Sans" panose="020B0503030202020204" pitchFamily="34" charset="77"/>
              </a:rPr>
              <a:t>NetBenefits</a:t>
            </a:r>
            <a:r>
              <a:rPr lang="en-US" sz="1500" spc="-23" dirty="0">
                <a:latin typeface="Fidelity Sans" panose="020B0503030202020204" pitchFamily="34" charset="77"/>
              </a:rPr>
              <a:t> and the Fidelity Investments and pyramid design logo are registered service marks of FMR LLC. </a:t>
            </a:r>
            <a:br>
              <a:rPr lang="en-US" sz="1500" spc="-23" dirty="0">
                <a:latin typeface="Fidelity Sans" panose="020B0503030202020204" pitchFamily="34" charset="77"/>
              </a:rPr>
            </a:b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of NYSE, SIPC, 900 Salem Street, Smithfield, RI 02917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2024 FMR LLC. All rights reserved. </a:t>
            </a:r>
            <a:r>
              <a:rPr lang="en-US" sz="1500" dirty="0">
                <a:effectLst/>
                <a:latin typeface="Fidelity Sans" panose="020B0503030202020204" pitchFamily="34" charset="77"/>
              </a:rPr>
              <a:t>1133374.1.0</a:t>
            </a:r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806195" y="4937714"/>
            <a:ext cx="7950455" cy="10272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The best way to take control of your money? Talk about it. From saving and spending smarter to tackling debt, chat with a financial wellness coach for help.  </a:t>
            </a:r>
            <a:endParaRPr lang="en-US" sz="2200" dirty="0">
              <a:solidFill>
                <a:srgbClr val="000000"/>
              </a:solidFill>
              <a:effectLst/>
              <a:latin typeface="Fidelity Sans" panose="020B0503030202020204" pitchFamily="34" charset="7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784200" y="3027810"/>
            <a:ext cx="8963050" cy="9306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solidFill>
                  <a:srgbClr val="368727"/>
                </a:solidFill>
                <a:effectLst/>
                <a:latin typeface="Roboto Slab Light" pitchFamily="2" charset="0"/>
                <a:ea typeface="Roboto Slab Light" pitchFamily="2" charset="0"/>
                <a:cs typeface="Calibri" panose="020F0502020204030204" pitchFamily="34" charset="0"/>
              </a:rPr>
              <a:t>Progress is possible</a:t>
            </a:r>
          </a:p>
        </p:txBody>
      </p:sp>
      <p:sp>
        <p:nvSpPr>
          <p:cNvPr id="53" name="object 3">
            <a:extLst>
              <a:ext uri="{FF2B5EF4-FFF2-40B4-BE49-F238E27FC236}">
                <a16:creationId xmlns:a16="http://schemas.microsoft.com/office/drawing/2014/main" id="{E131F016-3047-C987-FECA-E85DC45326DA}"/>
              </a:ext>
            </a:extLst>
          </p:cNvPr>
          <p:cNvSpPr txBox="1"/>
          <p:nvPr/>
        </p:nvSpPr>
        <p:spPr>
          <a:xfrm>
            <a:off x="841376" y="7927119"/>
            <a:ext cx="3952873" cy="10452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Call today </a:t>
            </a:r>
            <a:br>
              <a:rPr lang="en-US" sz="20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Fidelity Sans" panose="020B0503030202020204" pitchFamily="34" charset="77"/>
              </a:rPr>
              <a:t>800-791-2363</a:t>
            </a:r>
            <a:br>
              <a:rPr lang="en-US" sz="2000" dirty="0">
                <a:solidFill>
                  <a:srgbClr val="000000"/>
                </a:solidFill>
                <a:latin typeface="Fidelity Sans" panose="020B0503030202020204" pitchFamily="34" charset="77"/>
              </a:rPr>
            </a:br>
            <a:r>
              <a:rPr lang="en-US" sz="20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M–F, 8:30 a.m.–8:00 p.m. ET</a:t>
            </a:r>
          </a:p>
        </p:txBody>
      </p:sp>
      <p:sp>
        <p:nvSpPr>
          <p:cNvPr id="54" name="object 3">
            <a:extLst>
              <a:ext uri="{FF2B5EF4-FFF2-40B4-BE49-F238E27FC236}">
                <a16:creationId xmlns:a16="http://schemas.microsoft.com/office/drawing/2014/main" id="{349FEC4B-B7B1-5E0D-AE33-208068FD0461}"/>
              </a:ext>
            </a:extLst>
          </p:cNvPr>
          <p:cNvSpPr txBox="1"/>
          <p:nvPr/>
        </p:nvSpPr>
        <p:spPr>
          <a:xfrm>
            <a:off x="6576035" y="7927119"/>
            <a:ext cx="2714015" cy="10452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</a:rPr>
              <a:t>Busy?</a:t>
            </a:r>
            <a:br>
              <a:rPr lang="en-US" sz="2000" dirty="0">
                <a:solidFill>
                  <a:srgbClr val="044014"/>
                </a:solidFill>
                <a:latin typeface="Roboto Slab" pitchFamily="2" charset="0"/>
                <a:ea typeface="Roboto Slab" pitchFamily="2" charset="0"/>
              </a:rPr>
            </a:br>
            <a:r>
              <a:rPr lang="en-US" sz="20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Scan to make an appointment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BC455EA2-45AB-CDF2-F62E-5771DD52B248}"/>
              </a:ext>
            </a:extLst>
          </p:cNvPr>
          <p:cNvSpPr txBox="1"/>
          <p:nvPr/>
        </p:nvSpPr>
        <p:spPr>
          <a:xfrm>
            <a:off x="806196" y="4380964"/>
            <a:ext cx="7950454" cy="444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  <a:cs typeface="Calibri" panose="020F0502020204030204" pitchFamily="34" charset="0"/>
              </a:rPr>
              <a:t>Say “hello” to free Financial Wellness Coaching</a:t>
            </a:r>
            <a:endParaRPr lang="en-US" sz="2800" dirty="0">
              <a:solidFill>
                <a:srgbClr val="000000"/>
              </a:solidFill>
              <a:effectLst/>
              <a:latin typeface="Fidelity Sans" panose="020B050303020202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3ABCAFF-4744-0580-DAF0-B8C1CC74E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48" y="7743370"/>
            <a:ext cx="1293194" cy="12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3AACD-5E14-F96A-30E3-3EF59C191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women in overalls in a factory&#10;&#10;Description automatically generated">
            <a:extLst>
              <a:ext uri="{FF2B5EF4-FFF2-40B4-BE49-F238E27FC236}">
                <a16:creationId xmlns:a16="http://schemas.microsoft.com/office/drawing/2014/main" id="{5D44D1CA-2861-F980-5935-B3E05AD1F0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72192" y="0"/>
            <a:ext cx="18531907" cy="96286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87B9F-49AD-628D-CB2E-6851106822FD}"/>
              </a:ext>
            </a:extLst>
          </p:cNvPr>
          <p:cNvSpPr/>
          <p:nvPr/>
        </p:nvSpPr>
        <p:spPr>
          <a:xfrm>
            <a:off x="0" y="0"/>
            <a:ext cx="9747250" cy="7270878"/>
          </a:xfrm>
          <a:prstGeom prst="rect">
            <a:avLst/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E1039B-B258-9D29-2858-5B96980E5FD9}"/>
              </a:ext>
            </a:extLst>
          </p:cNvPr>
          <p:cNvSpPr/>
          <p:nvPr/>
        </p:nvSpPr>
        <p:spPr>
          <a:xfrm>
            <a:off x="0" y="7222018"/>
            <a:ext cx="9742954" cy="240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11E85C-C614-71A5-1972-A4796DC9A59A}"/>
              </a:ext>
            </a:extLst>
          </p:cNvPr>
          <p:cNvSpPr/>
          <p:nvPr/>
        </p:nvSpPr>
        <p:spPr>
          <a:xfrm>
            <a:off x="0" y="7222018"/>
            <a:ext cx="9747865" cy="2439485"/>
          </a:xfrm>
          <a:prstGeom prst="rect">
            <a:avLst/>
          </a:prstGeom>
          <a:solidFill>
            <a:srgbClr val="6AD539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D74E1EB-B10D-F93D-496E-83C1B48B2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50" y="1396366"/>
            <a:ext cx="3075779" cy="67690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EC71000-E606-BB39-B4E9-82A52CAFFBF3}"/>
              </a:ext>
            </a:extLst>
          </p:cNvPr>
          <p:cNvSpPr/>
          <p:nvPr/>
        </p:nvSpPr>
        <p:spPr>
          <a:xfrm>
            <a:off x="0" y="9650272"/>
            <a:ext cx="20079167" cy="1662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DCD781-48C0-8815-C786-91CCB1C24FD8}"/>
              </a:ext>
            </a:extLst>
          </p:cNvPr>
          <p:cNvSpPr/>
          <p:nvPr/>
        </p:nvSpPr>
        <p:spPr>
          <a:xfrm>
            <a:off x="16452850" y="10122146"/>
            <a:ext cx="3060740" cy="637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80"/>
              </a:lnSpc>
            </a:pPr>
            <a:r>
              <a:rPr lang="en-US" sz="1400" dirty="0">
                <a:solidFill>
                  <a:srgbClr val="FF0000"/>
                </a:solidFill>
              </a:rPr>
              <a:t>CLIENT LOGO PLACEMENT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3EB4A33F-7A9B-6537-5C5C-59A5A9DFBB89}"/>
              </a:ext>
            </a:extLst>
          </p:cNvPr>
          <p:cNvSpPr txBox="1"/>
          <p:nvPr/>
        </p:nvSpPr>
        <p:spPr>
          <a:xfrm>
            <a:off x="755650" y="9998239"/>
            <a:ext cx="14706599" cy="87459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NetBenefits and the Fidelity Investments and pyramid design logo are registered service marks of FMR LLC. </a:t>
            </a:r>
            <a:br>
              <a:rPr lang="en-US" sz="1500" spc="-23" dirty="0">
                <a:latin typeface="Fidelity Sans" panose="020B0503030202020204" pitchFamily="34" charset="77"/>
              </a:rPr>
            </a:b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of NYSE, SIPC, 900 Salem Street, Smithfield, RI 02917</a:t>
            </a:r>
          </a:p>
          <a:p>
            <a:pPr>
              <a:lnSpc>
                <a:spcPts val="18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2024 FMR LLC. All rights reserved. </a:t>
            </a:r>
            <a:r>
              <a:rPr lang="en-US" sz="1500" dirty="0">
                <a:effectLst/>
                <a:latin typeface="Fidelity Sans" panose="020B0503030202020204" pitchFamily="34" charset="77"/>
              </a:rPr>
              <a:t>1133374.1.0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2E932A-4104-C527-B897-0046A86144C5}"/>
              </a:ext>
            </a:extLst>
          </p:cNvPr>
          <p:cNvSpPr txBox="1"/>
          <p:nvPr/>
        </p:nvSpPr>
        <p:spPr>
          <a:xfrm>
            <a:off x="784200" y="3027810"/>
            <a:ext cx="8963050" cy="9306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solidFill>
                  <a:srgbClr val="368727"/>
                </a:solidFill>
                <a:effectLst/>
                <a:latin typeface="Roboto Slab Light" pitchFamily="2" charset="0"/>
                <a:ea typeface="Roboto Slab Light" pitchFamily="2" charset="0"/>
                <a:cs typeface="Calibri" panose="020F0502020204030204" pitchFamily="34" charset="0"/>
              </a:rPr>
              <a:t>Progress is possible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E6638FC2-4EC2-2765-F6F7-CDDAA124C31F}"/>
              </a:ext>
            </a:extLst>
          </p:cNvPr>
          <p:cNvSpPr txBox="1"/>
          <p:nvPr/>
        </p:nvSpPr>
        <p:spPr>
          <a:xfrm>
            <a:off x="806195" y="4937714"/>
            <a:ext cx="7950455" cy="10272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The best way to take control of your money? Talk about it. From saving and spending smarter to tackling debt, chat with a financial wellness coach for help.  </a:t>
            </a:r>
            <a:endParaRPr lang="en-US" sz="2200" dirty="0">
              <a:solidFill>
                <a:srgbClr val="000000"/>
              </a:solidFill>
              <a:effectLst/>
              <a:latin typeface="Fidelity Sans" panose="020B0503030202020204" pitchFamily="34" charset="77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2145DCE-2177-3E96-5709-A89F4D221530}"/>
              </a:ext>
            </a:extLst>
          </p:cNvPr>
          <p:cNvSpPr txBox="1"/>
          <p:nvPr/>
        </p:nvSpPr>
        <p:spPr>
          <a:xfrm>
            <a:off x="841376" y="7927119"/>
            <a:ext cx="3952873" cy="10452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Call today </a:t>
            </a:r>
            <a:br>
              <a:rPr lang="en-US" sz="20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Fidelity Sans" panose="020B0503030202020204" pitchFamily="34" charset="77"/>
              </a:rPr>
              <a:t>800-791-2363</a:t>
            </a:r>
            <a:br>
              <a:rPr lang="en-US" sz="2000" dirty="0">
                <a:solidFill>
                  <a:srgbClr val="000000"/>
                </a:solidFill>
                <a:latin typeface="Fidelity Sans" panose="020B0503030202020204" pitchFamily="34" charset="77"/>
              </a:rPr>
            </a:br>
            <a:r>
              <a:rPr lang="en-US" sz="20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M–F, 8:30 a.m.–8:00 p.m. ET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FB943E1-5AEE-B6F9-4C8D-0222176CFBB4}"/>
              </a:ext>
            </a:extLst>
          </p:cNvPr>
          <p:cNvSpPr txBox="1"/>
          <p:nvPr/>
        </p:nvSpPr>
        <p:spPr>
          <a:xfrm>
            <a:off x="806196" y="4380964"/>
            <a:ext cx="7950454" cy="444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  <a:cs typeface="Calibri" panose="020F0502020204030204" pitchFamily="34" charset="0"/>
              </a:rPr>
              <a:t>Say “hello” to free Financial Wellness Coaching</a:t>
            </a:r>
            <a:endParaRPr lang="en-US" sz="2800" dirty="0">
              <a:solidFill>
                <a:srgbClr val="000000"/>
              </a:solidFill>
              <a:effectLst/>
              <a:latin typeface="Fidelity Sans" panose="020B050303020202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8E16DB5-91F9-25B5-3E81-A1E1EBB4EBD2}"/>
              </a:ext>
            </a:extLst>
          </p:cNvPr>
          <p:cNvSpPr txBox="1"/>
          <p:nvPr/>
        </p:nvSpPr>
        <p:spPr>
          <a:xfrm>
            <a:off x="6576035" y="7927119"/>
            <a:ext cx="2714015" cy="10452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044014"/>
                </a:solidFill>
                <a:effectLst/>
                <a:latin typeface="Roboto Slab" pitchFamily="2" charset="0"/>
                <a:ea typeface="Roboto Slab" pitchFamily="2" charset="0"/>
              </a:rPr>
              <a:t>Busy?</a:t>
            </a:r>
            <a:br>
              <a:rPr lang="en-US" sz="2000" dirty="0">
                <a:solidFill>
                  <a:srgbClr val="044014"/>
                </a:solidFill>
                <a:latin typeface="Roboto Slab" pitchFamily="2" charset="0"/>
                <a:ea typeface="Roboto Slab" pitchFamily="2" charset="0"/>
              </a:rPr>
            </a:br>
            <a:r>
              <a:rPr lang="en-US" sz="20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Scan to make an appointment</a:t>
            </a:r>
          </a:p>
        </p:txBody>
      </p:sp>
      <p:pic>
        <p:nvPicPr>
          <p:cNvPr id="11" name="Picture 1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006608D3-F3B4-923F-D1CF-860EE797D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48" y="7743370"/>
            <a:ext cx="1293194" cy="12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23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2" ma:contentTypeDescription="Create a new document." ma:contentTypeScope="" ma:versionID="21d0508105bb6387e852166a20858305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231c251c216830661e8d571c885d2f4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7CD0FA-C31A-46D2-A094-B041E5D665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15832</TotalTime>
  <Words>246</Words>
  <Application>Microsoft Office PowerPoint</Application>
  <PresentationFormat>Custom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Roboto Slab</vt:lpstr>
      <vt:lpstr>Roboto Slab Light</vt:lpstr>
      <vt:lpstr>Fidelity Sans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Hummons, Jelisa</cp:lastModifiedBy>
  <cp:revision>115</cp:revision>
  <dcterms:created xsi:type="dcterms:W3CDTF">2022-03-07T16:39:37Z</dcterms:created>
  <dcterms:modified xsi:type="dcterms:W3CDTF">2024-03-21T16:06:15Z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</Properties>
</file>