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3"/>
  </p:sldMasterIdLst>
  <p:notesMasterIdLst>
    <p:notesMasterId r:id="rId5"/>
  </p:notesMasterIdLst>
  <p:sldIdLst>
    <p:sldId id="272" r:id="rId4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24" userDrawn="1">
          <p15:clr>
            <a:srgbClr val="A4A3A4"/>
          </p15:clr>
        </p15:guide>
        <p15:guide id="2" pos="126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27E5"/>
    <a:srgbClr val="3880F3"/>
    <a:srgbClr val="368727"/>
    <a:srgbClr val="044014"/>
    <a:srgbClr val="008908"/>
    <a:srgbClr val="403F3E"/>
    <a:srgbClr val="F7F4E4"/>
    <a:srgbClr val="D7FFC4"/>
    <a:srgbClr val="1DE4CA"/>
    <a:srgbClr val="F9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0"/>
    <p:restoredTop sz="94666"/>
  </p:normalViewPr>
  <p:slideViewPr>
    <p:cSldViewPr>
      <p:cViewPr varScale="1">
        <p:scale>
          <a:sx n="44" d="100"/>
          <a:sy n="44" d="100"/>
        </p:scale>
        <p:origin x="296" y="48"/>
      </p:cViewPr>
      <p:guideLst>
        <p:guide orient="horz" pos="7124"/>
        <p:guide pos="126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5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://www.netbenefits.com/myfinancialwellnes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ipc.org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un shining through clouds&#10;&#10;Description automatically generated">
            <a:extLst>
              <a:ext uri="{FF2B5EF4-FFF2-40B4-BE49-F238E27FC236}">
                <a16:creationId xmlns:a16="http://schemas.microsoft.com/office/drawing/2014/main" id="{C3F04A46-06C5-E744-A3DC-ACCFBD9CEF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"/>
          <a:stretch/>
        </p:blipFill>
        <p:spPr>
          <a:xfrm>
            <a:off x="0" y="397"/>
            <a:ext cx="20104100" cy="1130895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F1593A2-FE43-CCB4-999F-3AB7A9D641C0}"/>
              </a:ext>
            </a:extLst>
          </p:cNvPr>
          <p:cNvSpPr/>
          <p:nvPr/>
        </p:nvSpPr>
        <p:spPr>
          <a:xfrm>
            <a:off x="0" y="0"/>
            <a:ext cx="10426701" cy="1130895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1040905" y="4487594"/>
            <a:ext cx="9385796" cy="482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spc="-2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  <a:ea typeface="Roboto Slab Light" pitchFamily="2" charset="0"/>
                <a:cs typeface="Calibri" panose="020F0502020204030204" pitchFamily="34" charset="0"/>
              </a:rPr>
              <a:t>More money know-how. More possibilities.</a:t>
            </a:r>
            <a:endParaRPr lang="en-US" sz="3400" spc="-20" dirty="0">
              <a:solidFill>
                <a:schemeClr val="bg2">
                  <a:lumMod val="10000"/>
                </a:schemeClr>
              </a:solidFill>
              <a:effectLst/>
              <a:latin typeface="Fidelity Sans" panose="020B0503030202020204" pitchFamily="34" charset="77"/>
              <a:ea typeface="Roboto Slab Light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CFE735D-8B92-DAF4-E0BF-336EC19C6D24}"/>
              </a:ext>
            </a:extLst>
          </p:cNvPr>
          <p:cNvSpPr txBox="1"/>
          <p:nvPr/>
        </p:nvSpPr>
        <p:spPr>
          <a:xfrm>
            <a:off x="1058677" y="5537567"/>
            <a:ext cx="8610600" cy="10272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  <a:t>Take small steps toward building a strong financial foundation.</a:t>
            </a:r>
            <a:br>
              <a:rPr lang="en-US" sz="22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</a:br>
            <a:r>
              <a:rPr lang="en-US" sz="22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  <a:t>Find tools to help you nail the basics, workshops on preparing for unexpected costs, and videos for staying motivated and on target.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630926-DE6C-2352-122B-DB9F6293DF9B}"/>
              </a:ext>
            </a:extLst>
          </p:cNvPr>
          <p:cNvSpPr txBox="1"/>
          <p:nvPr/>
        </p:nvSpPr>
        <p:spPr>
          <a:xfrm>
            <a:off x="1043148" y="2378075"/>
            <a:ext cx="7865904" cy="19943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  <a:ea typeface="Roboto Slab Light" pitchFamily="2" charset="0"/>
                <a:cs typeface="Calibri" panose="020F0502020204030204" pitchFamily="34" charset="0"/>
              </a:rPr>
              <a:t>Financial </a:t>
            </a:r>
            <a:br>
              <a:rPr lang="en-US" sz="7200" b="1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  <a:ea typeface="Roboto Slab Light" pitchFamily="2" charset="0"/>
                <a:cs typeface="Calibri" panose="020F0502020204030204" pitchFamily="34" charset="0"/>
              </a:rPr>
            </a:br>
            <a:r>
              <a:rPr lang="en-US" sz="7200" b="1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  <a:ea typeface="Roboto Slab Light" pitchFamily="2" charset="0"/>
                <a:cs typeface="Calibri" panose="020F0502020204030204" pitchFamily="34" charset="0"/>
              </a:rPr>
              <a:t>Literacy Month</a:t>
            </a: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7E321870-2A88-0198-5365-AE7386CBFA25}"/>
              </a:ext>
            </a:extLst>
          </p:cNvPr>
          <p:cNvSpPr txBox="1"/>
          <p:nvPr/>
        </p:nvSpPr>
        <p:spPr>
          <a:xfrm>
            <a:off x="2389258" y="8245475"/>
            <a:ext cx="4861135" cy="3500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  <a:t>Scan to get started.</a:t>
            </a:r>
          </a:p>
        </p:txBody>
      </p:sp>
      <p:pic>
        <p:nvPicPr>
          <p:cNvPr id="10" name="Picture 9" descr="A dollar bill folded into a butterfly shape&#10;&#10;Description automatically generated">
            <a:extLst>
              <a:ext uri="{FF2B5EF4-FFF2-40B4-BE49-F238E27FC236}">
                <a16:creationId xmlns:a16="http://schemas.microsoft.com/office/drawing/2014/main" id="{7E5E1A8F-8C62-C864-6BA1-8DC2EB8B67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3182" y="1403618"/>
            <a:ext cx="9823468" cy="9188388"/>
          </a:xfrm>
          <a:prstGeom prst="rect">
            <a:avLst/>
          </a:prstGeom>
        </p:spPr>
      </p:pic>
      <p:pic>
        <p:nvPicPr>
          <p:cNvPr id="19" name="Picture 1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D345CDE-EFBA-D57A-6210-4CFBCC255E5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900" y="1092816"/>
            <a:ext cx="3070101" cy="675659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4E61A0E3-E308-E800-0424-A318AFACAECC}"/>
              </a:ext>
            </a:extLst>
          </p:cNvPr>
          <p:cNvSpPr txBox="1"/>
          <p:nvPr/>
        </p:nvSpPr>
        <p:spPr>
          <a:xfrm>
            <a:off x="977900" y="9693275"/>
            <a:ext cx="8845550" cy="904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US" sz="1200" spc="-23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NetBenefits and the Fidelity Investments and pyramid design logo are registered service marks of FMR LLC. </a:t>
            </a:r>
            <a:br>
              <a:rPr lang="en-US" sz="1200" spc="-23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Fidelity Brokerage Services LLC, Member of NYSE, </a:t>
            </a:r>
            <a:r>
              <a:rPr lang="en-US" sz="1200" dirty="0">
                <a:solidFill>
                  <a:srgbClr val="3880F3"/>
                </a:solidFill>
                <a:latin typeface="Fidelity Sans" panose="020B0503030202020204" pitchFamily="34" charset="77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SIPC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, 900 Salem Street, Smithfield, RI 02917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© 2024 FMR LLC. All rights reserved. 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  <a:t>1130389.1.0</a:t>
            </a:r>
          </a:p>
          <a:p>
            <a:pPr>
              <a:lnSpc>
                <a:spcPct val="90000"/>
              </a:lnSpc>
            </a:pPr>
            <a:endParaRPr lang="en-US" sz="1200" dirty="0">
              <a:solidFill>
                <a:schemeClr val="bg2">
                  <a:lumMod val="10000"/>
                </a:schemeClr>
              </a:solidFill>
              <a:effectLst/>
              <a:latin typeface="Fidelity Sans" panose="020B0503030202020204" pitchFamily="34" charset="77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BB1C470C-E3DB-0DB6-6CD1-B0136F468C47}"/>
              </a:ext>
            </a:extLst>
          </p:cNvPr>
          <p:cNvSpPr txBox="1"/>
          <p:nvPr/>
        </p:nvSpPr>
        <p:spPr>
          <a:xfrm>
            <a:off x="1058677" y="6756767"/>
            <a:ext cx="8839200" cy="3500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effectLst/>
                <a:latin typeface="Fidelity Sans" panose="020B0503030202020204" pitchFamily="34" charset="7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Netbenefits.com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effectLst/>
                <a:latin typeface="Fidelity Sans" panose="020B0503030202020204" pitchFamily="34" charset="7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effectLst/>
                <a:latin typeface="Fidelity Sans" panose="020B0503030202020204" pitchFamily="34" charset="7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myfinancialwellness</a:t>
            </a:r>
            <a:endParaRPr lang="en-US" sz="2200" b="1" dirty="0">
              <a:solidFill>
                <a:schemeClr val="tx1">
                  <a:lumMod val="50000"/>
                </a:schemeClr>
              </a:solidFill>
              <a:effectLst/>
              <a:latin typeface="Fidelity Sans" panose="020B0503030202020204" pitchFamily="34" charset="77"/>
            </a:endParaRPr>
          </a:p>
        </p:txBody>
      </p:sp>
      <p:pic>
        <p:nvPicPr>
          <p:cNvPr id="9" name="Picture 8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3AFB4638-5829-D856-09CB-571EDDE85FB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882" y="7861132"/>
            <a:ext cx="1121328" cy="112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93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12" ma:contentTypeDescription="Create a new document." ma:contentTypeScope="" ma:versionID="21d0508105bb6387e852166a20858305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231c251c216830661e8d571c885d2f4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7CD0FA-C31A-46D2-A094-B041E5D665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15091</TotalTime>
  <Words>105</Words>
  <Application>Microsoft Office PowerPoint</Application>
  <PresentationFormat>Custom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Fidelity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Hummons, Jelisa</cp:lastModifiedBy>
  <cp:revision>101</cp:revision>
  <dcterms:created xsi:type="dcterms:W3CDTF">2022-03-07T16:39:37Z</dcterms:created>
  <dcterms:modified xsi:type="dcterms:W3CDTF">2024-02-21T13:29:09Z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</Properties>
</file>