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notesMasterIdLst>
    <p:notesMasterId r:id="rId5"/>
  </p:notesMasterIdLst>
  <p:sldIdLst>
    <p:sldId id="272" r:id="rId4"/>
  </p:sldIdLst>
  <p:sldSz cx="11309350" cy="20104100"/>
  <p:notesSz cx="11309350" cy="20104100"/>
  <p:defaultTextStyle>
    <a:defPPr>
      <a:defRPr lang="en-US"/>
    </a:defPPr>
    <a:lvl1pPr marL="0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4pPr>
    <a:lvl5pPr marL="1828659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6pPr>
    <a:lvl7pPr marL="2742989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8pPr>
    <a:lvl9pPr marL="3657318" algn="l" defTabSz="914330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044014"/>
    <a:srgbClr val="008908"/>
    <a:srgbClr val="403F3E"/>
    <a:srgbClr val="F7F4E4"/>
    <a:srgbClr val="D7FFC4"/>
    <a:srgbClr val="1DE4CA"/>
    <a:srgbClr val="F9F7F5"/>
    <a:srgbClr val="3880F3"/>
    <a:srgbClr val="28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0"/>
    <p:restoredTop sz="94666"/>
  </p:normalViewPr>
  <p:slideViewPr>
    <p:cSldViewPr>
      <p:cViewPr varScale="1">
        <p:scale>
          <a:sx n="25" d="100"/>
          <a:sy n="25" d="100"/>
        </p:scale>
        <p:origin x="2176" y="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0956" cy="10074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405716" y="0"/>
            <a:ext cx="4900956" cy="10074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48088" y="2514600"/>
            <a:ext cx="3813175" cy="6783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30579" y="9673901"/>
            <a:ext cx="9048194" cy="7918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639"/>
            <a:ext cx="4900956" cy="1007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405716" y="19096639"/>
            <a:ext cx="4900956" cy="1007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59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89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18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8088" y="2514600"/>
            <a:ext cx="3813175" cy="6783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5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8203" y="6232274"/>
            <a:ext cx="961294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6404" y="11258300"/>
            <a:ext cx="79165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4730" y="3554984"/>
            <a:ext cx="9939893" cy="492764"/>
          </a:xfrm>
        </p:spPr>
        <p:txBody>
          <a:bodyPr lIns="0" tIns="0" rIns="0" bIns="0"/>
          <a:lstStyle>
            <a:lvl1pPr>
              <a:defRPr sz="3202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4730" y="3554984"/>
            <a:ext cx="9939893" cy="492764"/>
          </a:xfrm>
        </p:spPr>
        <p:txBody>
          <a:bodyPr lIns="0" tIns="0" rIns="0" bIns="0"/>
          <a:lstStyle>
            <a:lvl1pPr>
              <a:defRPr sz="3202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5470" y="4623947"/>
            <a:ext cx="49195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24316" y="4623947"/>
            <a:ext cx="49195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4730" y="3554984"/>
            <a:ext cx="9939893" cy="492764"/>
          </a:xfrm>
        </p:spPr>
        <p:txBody>
          <a:bodyPr lIns="0" tIns="0" rIns="0" bIns="0"/>
          <a:lstStyle>
            <a:lvl1pPr>
              <a:defRPr sz="3202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4730" y="3554987"/>
            <a:ext cx="99398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5469" y="4623947"/>
            <a:ext cx="101784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45179" y="18696816"/>
            <a:ext cx="3618992" cy="277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5469" y="18696816"/>
            <a:ext cx="2601151" cy="277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2734" y="18696816"/>
            <a:ext cx="2601151" cy="277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98">
        <a:defRPr>
          <a:latin typeface="+mn-lt"/>
          <a:ea typeface="+mn-ea"/>
          <a:cs typeface="+mn-cs"/>
        </a:defRPr>
      </a:lvl2pPr>
      <a:lvl3pPr marL="914196">
        <a:defRPr>
          <a:latin typeface="+mn-lt"/>
          <a:ea typeface="+mn-ea"/>
          <a:cs typeface="+mn-cs"/>
        </a:defRPr>
      </a:lvl3pPr>
      <a:lvl4pPr marL="1371293">
        <a:defRPr>
          <a:latin typeface="+mn-lt"/>
          <a:ea typeface="+mn-ea"/>
          <a:cs typeface="+mn-cs"/>
        </a:defRPr>
      </a:lvl4pPr>
      <a:lvl5pPr marL="1828389">
        <a:defRPr>
          <a:latin typeface="+mn-lt"/>
          <a:ea typeface="+mn-ea"/>
          <a:cs typeface="+mn-cs"/>
        </a:defRPr>
      </a:lvl5pPr>
      <a:lvl6pPr marL="2285489">
        <a:defRPr>
          <a:latin typeface="+mn-lt"/>
          <a:ea typeface="+mn-ea"/>
          <a:cs typeface="+mn-cs"/>
        </a:defRPr>
      </a:lvl6pPr>
      <a:lvl7pPr marL="2742588">
        <a:defRPr>
          <a:latin typeface="+mn-lt"/>
          <a:ea typeface="+mn-ea"/>
          <a:cs typeface="+mn-cs"/>
        </a:defRPr>
      </a:lvl7pPr>
      <a:lvl8pPr marL="3199682">
        <a:defRPr>
          <a:latin typeface="+mn-lt"/>
          <a:ea typeface="+mn-ea"/>
          <a:cs typeface="+mn-cs"/>
        </a:defRPr>
      </a:lvl8pPr>
      <a:lvl9pPr marL="36567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98">
        <a:defRPr>
          <a:latin typeface="+mn-lt"/>
          <a:ea typeface="+mn-ea"/>
          <a:cs typeface="+mn-cs"/>
        </a:defRPr>
      </a:lvl2pPr>
      <a:lvl3pPr marL="914196">
        <a:defRPr>
          <a:latin typeface="+mn-lt"/>
          <a:ea typeface="+mn-ea"/>
          <a:cs typeface="+mn-cs"/>
        </a:defRPr>
      </a:lvl3pPr>
      <a:lvl4pPr marL="1371293">
        <a:defRPr>
          <a:latin typeface="+mn-lt"/>
          <a:ea typeface="+mn-ea"/>
          <a:cs typeface="+mn-cs"/>
        </a:defRPr>
      </a:lvl4pPr>
      <a:lvl5pPr marL="1828389">
        <a:defRPr>
          <a:latin typeface="+mn-lt"/>
          <a:ea typeface="+mn-ea"/>
          <a:cs typeface="+mn-cs"/>
        </a:defRPr>
      </a:lvl5pPr>
      <a:lvl6pPr marL="2285489">
        <a:defRPr>
          <a:latin typeface="+mn-lt"/>
          <a:ea typeface="+mn-ea"/>
          <a:cs typeface="+mn-cs"/>
        </a:defRPr>
      </a:lvl6pPr>
      <a:lvl7pPr marL="2742588">
        <a:defRPr>
          <a:latin typeface="+mn-lt"/>
          <a:ea typeface="+mn-ea"/>
          <a:cs typeface="+mn-cs"/>
        </a:defRPr>
      </a:lvl7pPr>
      <a:lvl8pPr marL="3199682">
        <a:defRPr>
          <a:latin typeface="+mn-lt"/>
          <a:ea typeface="+mn-ea"/>
          <a:cs typeface="+mn-cs"/>
        </a:defRPr>
      </a:lvl8pPr>
      <a:lvl9pPr marL="36567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://www.netbenefits.com/myfinancialwellnes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pc.org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un shining through clouds&#10;&#10;Description automatically generated">
            <a:extLst>
              <a:ext uri="{FF2B5EF4-FFF2-40B4-BE49-F238E27FC236}">
                <a16:creationId xmlns:a16="http://schemas.microsoft.com/office/drawing/2014/main" id="{C3F04A46-06C5-E744-A3DC-ACCFBD9CEF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096"/>
            <a:ext cx="11350037" cy="1857135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1593A2-FE43-CCB4-999F-3AB7A9D641C0}"/>
              </a:ext>
            </a:extLst>
          </p:cNvPr>
          <p:cNvSpPr/>
          <p:nvPr/>
        </p:nvSpPr>
        <p:spPr>
          <a:xfrm>
            <a:off x="0" y="15096"/>
            <a:ext cx="11350037" cy="1034175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1" dirty="0"/>
              <a:t>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8083" y="4847530"/>
            <a:ext cx="9233392" cy="537390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4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  <a:t>More money know-how. More possibilities.</a:t>
            </a:r>
            <a:endParaRPr lang="en-US" sz="3400" dirty="0">
              <a:solidFill>
                <a:schemeClr val="bg2">
                  <a:lumMod val="10000"/>
                </a:schemeClr>
              </a:solidFill>
              <a:latin typeface="Fidelity Sans" panose="020B0503030202020204" pitchFamily="34" charset="77"/>
              <a:ea typeface="Roboto Slab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CFE735D-8B92-DAF4-E0BF-336EC19C6D24}"/>
              </a:ext>
            </a:extLst>
          </p:cNvPr>
          <p:cNvSpPr txBox="1"/>
          <p:nvPr/>
        </p:nvSpPr>
        <p:spPr>
          <a:xfrm>
            <a:off x="1315854" y="5763541"/>
            <a:ext cx="8610601" cy="1027588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r>
              <a:rPr lang="en-US" sz="220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Take small steps toward building a strong financial foundation.</a:t>
            </a:r>
            <a:br>
              <a:rPr lang="en-US" sz="220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</a:br>
            <a:r>
              <a:rPr lang="en-US" sz="220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Find tools to help you nail the basics, workshops on preparing for unexpected costs, and videos for staying motivated and on target.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630926-DE6C-2352-122B-DB9F6293DF9B}"/>
              </a:ext>
            </a:extLst>
          </p:cNvPr>
          <p:cNvSpPr txBox="1"/>
          <p:nvPr/>
        </p:nvSpPr>
        <p:spPr>
          <a:xfrm>
            <a:off x="1300327" y="2721031"/>
            <a:ext cx="7865905" cy="19943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7200" b="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  <a:t>Financial </a:t>
            </a:r>
            <a:br>
              <a:rPr lang="en-US" sz="7200" b="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7200" b="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  <a:t>Literacy Month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7E321870-2A88-0198-5365-AE7386CBFA25}"/>
              </a:ext>
            </a:extLst>
          </p:cNvPr>
          <p:cNvSpPr txBox="1"/>
          <p:nvPr/>
        </p:nvSpPr>
        <p:spPr>
          <a:xfrm>
            <a:off x="2646437" y="8461446"/>
            <a:ext cx="5751438" cy="350095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Scan to get started.</a:t>
            </a:r>
          </a:p>
        </p:txBody>
      </p:sp>
      <p:pic>
        <p:nvPicPr>
          <p:cNvPr id="10" name="Picture 9" descr="A dollar bill folded into a butterfly shape&#10;&#10;Description automatically generated">
            <a:extLst>
              <a:ext uri="{FF2B5EF4-FFF2-40B4-BE49-F238E27FC236}">
                <a16:creationId xmlns:a16="http://schemas.microsoft.com/office/drawing/2014/main" id="{7E5E1A8F-8C62-C864-6BA1-8DC2EB8B67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32873">
            <a:off x="904036" y="10044536"/>
            <a:ext cx="9517152" cy="8901873"/>
          </a:xfrm>
          <a:prstGeom prst="rect">
            <a:avLst/>
          </a:prstGeom>
        </p:spPr>
      </p:pic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D345CDE-EFBA-D57A-6210-4CFBCC255E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077" y="1420141"/>
            <a:ext cx="3070101" cy="675659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4E61A0E3-E308-E800-0424-A318AFACAECC}"/>
              </a:ext>
            </a:extLst>
          </p:cNvPr>
          <p:cNvSpPr txBox="1"/>
          <p:nvPr/>
        </p:nvSpPr>
        <p:spPr>
          <a:xfrm>
            <a:off x="444500" y="18799957"/>
            <a:ext cx="10210621" cy="882292"/>
          </a:xfrm>
          <a:prstGeom prst="rect">
            <a:avLst/>
          </a:prstGeom>
        </p:spPr>
        <p:txBody>
          <a:bodyPr vert="horz" wrap="square" lIns="0" tIns="142239" rIns="0" bIns="0" rtlCol="0">
            <a:spAutoFit/>
          </a:bodyPr>
          <a:lstStyle/>
          <a:p>
            <a:r>
              <a:rPr lang="en-US" sz="1200" spc="-23" dirty="0" err="1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NetBenefits</a:t>
            </a:r>
            <a: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 and the Fidelity Investments and pyramid design logo are registered service marks of FMR LLC. </a:t>
            </a:r>
            <a:b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Fidelity Brokerage Services LLC, Member of NYSE, </a:t>
            </a:r>
            <a:r>
              <a:rPr lang="en-US" sz="1200" dirty="0">
                <a:solidFill>
                  <a:srgbClr val="3880F3"/>
                </a:solidFill>
                <a:latin typeface="Fidelity Sans" panose="020B0503030202020204" pitchFamily="34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SIPC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, 900 Salem Street, Smithfield, RI 02917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© 2024 FMR LLC. All rights reserved.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1130389.1.0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BB1C470C-E3DB-0DB6-6CD1-B0136F468C47}"/>
              </a:ext>
            </a:extLst>
          </p:cNvPr>
          <p:cNvSpPr txBox="1"/>
          <p:nvPr/>
        </p:nvSpPr>
        <p:spPr>
          <a:xfrm>
            <a:off x="1315855" y="7019342"/>
            <a:ext cx="8839198" cy="35022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effectLst/>
                <a:latin typeface="Fidelity Sans" panose="020B0503030202020204" pitchFamily="34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Netbenefits.com/myfinancialwellness</a:t>
            </a:r>
            <a:endParaRPr lang="en-US" sz="2200" b="1" dirty="0">
              <a:solidFill>
                <a:schemeClr val="tx1">
                  <a:lumMod val="5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pic>
        <p:nvPicPr>
          <p:cNvPr id="9" name="Picture 8" descr="A qr code with a black and white background&#10;&#10;Description automatically generated">
            <a:extLst>
              <a:ext uri="{FF2B5EF4-FFF2-40B4-BE49-F238E27FC236}">
                <a16:creationId xmlns:a16="http://schemas.microsoft.com/office/drawing/2014/main" id="{1953840B-1235-FEEE-9672-99036466903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075" y="8089587"/>
            <a:ext cx="1121328" cy="112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93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2" ma:contentTypeDescription="Create a new document." ma:contentTypeScope="" ma:versionID="21d0508105bb6387e852166a20858305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231c251c216830661e8d571c885d2f4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7CD0FA-C31A-46D2-A094-B041E5D665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15084</TotalTime>
  <Words>106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Hummons, Jelisa</cp:lastModifiedBy>
  <cp:revision>99</cp:revision>
  <dcterms:created xsi:type="dcterms:W3CDTF">2022-03-07T16:39:37Z</dcterms:created>
  <dcterms:modified xsi:type="dcterms:W3CDTF">2024-02-21T13:21:41Z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</Properties>
</file>