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6"/>
  </p:notesMasterIdLst>
  <p:sldIdLst>
    <p:sldId id="283" r:id="rId5"/>
  </p:sldIdLst>
  <p:sldSz cx="20104100" cy="11309350"/>
  <p:notesSz cx="20104100" cy="11309350"/>
  <p:embeddedFontLst>
    <p:embeddedFont>
      <p:font typeface="Fidelity Sans" panose="020B0503030202020204" pitchFamily="34" charset="0"/>
      <p:regular r:id="rId7"/>
      <p:bold r:id="rId8"/>
      <p:italic r:id="rId9"/>
      <p:boldItalic r:id="rId10"/>
    </p:embeddedFont>
    <p:embeddedFont>
      <p:font typeface="Fidelity Sans 2" panose="020B0504050501040104" pitchFamily="34" charset="0"/>
      <p:regular r:id="rId11"/>
      <p:bold r:id="rId12"/>
      <p:italic r:id="rId13"/>
      <p:boldItalic r:id="rId14"/>
    </p:embeddedFont>
    <p:embeddedFont>
      <p:font typeface="Fidelity Slab Light" panose="02060404050501040104" pitchFamily="18" charset="0"/>
      <p:regular r:id="rId15"/>
      <p: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B0DA053-C685-3B91-9B90-C55FF86303C0}" name="Jones, Sean (OT2E3)" initials="JS(" userId="S::a692086@DSDOM1.DSROOT.FMR.COM::06a70ae8-e1be-48dc-923b-382779b838f7" providerId="AD"/>
  <p188:author id="{36AD435C-793B-4849-3D7A-08CCDF03B90F}" name="Pascascio, Tahisha" initials="PT" userId="S::a233521@DSDOM1.DSROOT.FMR.COM::906acfa0-d7be-4a34-9da8-bad656ffc2a5" providerId="AD"/>
  <p188:author id="{2FC61C8A-D62F-7BFD-F20E-CB8653F1D64E}" name="Shuffett, Myra" initials="SM" userId="S::a601198@dsdom1.dsroot.fmr.com::13600c01-405b-42ce-8789-75400ee1e6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8727"/>
    <a:srgbClr val="467FF4"/>
    <a:srgbClr val="F9F7F5"/>
    <a:srgbClr val="000000"/>
    <a:srgbClr val="6AD539"/>
    <a:srgbClr val="1DE4CA"/>
    <a:srgbClr val="F7F4E4"/>
    <a:srgbClr val="28CAFF"/>
    <a:srgbClr val="403F3E"/>
    <a:srgbClr val="0454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9"/>
    <p:restoredTop sz="94694"/>
  </p:normalViewPr>
  <p:slideViewPr>
    <p:cSldViewPr>
      <p:cViewPr varScale="1">
        <p:scale>
          <a:sx n="42" d="100"/>
          <a:sy n="42" d="100"/>
        </p:scale>
        <p:origin x="508" y="68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D4E03-F590-BB45-9621-A5A440165BD0}" type="datetimeFigureOut">
              <a:rPr lang="en-US" smtClean="0"/>
              <a:t>04/27/2026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AE284-0F1D-3442-9336-EB0974B47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5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00BED-C9CF-0116-8CAD-1A378E179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20990A-9793-7034-C7F8-40A1DA73BB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B2B3C0-DE7E-B317-30F1-7F7FD24DE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01BDB-E3B5-E325-4C1E-07A4A84C77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AE284-0F1D-3442-9336-EB0974B476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54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04/27/2026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04/27/2026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04/27/2026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17210" y="1999817"/>
            <a:ext cx="17669679" cy="2202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B3607-69C4-EA9A-CBCF-6D47A589F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C212A4-84FC-633E-1E7C-0B7662509C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4" t="7613" r="19588" b="-254"/>
          <a:stretch>
            <a:fillRect/>
          </a:stretch>
        </p:blipFill>
        <p:spPr>
          <a:xfrm>
            <a:off x="9975850" y="4152"/>
            <a:ext cx="10128250" cy="944470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CB363E2-2A52-B0AD-0C21-E484E841ED4C}"/>
              </a:ext>
            </a:extLst>
          </p:cNvPr>
          <p:cNvSpPr/>
          <p:nvPr/>
        </p:nvSpPr>
        <p:spPr>
          <a:xfrm>
            <a:off x="0" y="-1710"/>
            <a:ext cx="10013306" cy="9618210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FBABB26-A9CD-CA6A-AFCE-638D43490D97}"/>
              </a:ext>
            </a:extLst>
          </p:cNvPr>
          <p:cNvSpPr/>
          <p:nvPr/>
        </p:nvSpPr>
        <p:spPr>
          <a:xfrm>
            <a:off x="0" y="9647067"/>
            <a:ext cx="20079167" cy="16622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bject 3">
            <a:extLst>
              <a:ext uri="{FF2B5EF4-FFF2-40B4-BE49-F238E27FC236}">
                <a16:creationId xmlns:a16="http://schemas.microsoft.com/office/drawing/2014/main" id="{B942C0E3-9115-B9DE-0EBC-4F2D8D214F95}"/>
              </a:ext>
            </a:extLst>
          </p:cNvPr>
          <p:cNvSpPr txBox="1"/>
          <p:nvPr/>
        </p:nvSpPr>
        <p:spPr>
          <a:xfrm>
            <a:off x="679449" y="5133070"/>
            <a:ext cx="8305801" cy="8817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600" dirty="0">
                <a:latin typeface="Fidelity Sans 2" panose="020B0504050501040104" pitchFamily="34" charset="77"/>
              </a:rPr>
              <a:t>This Pride Month, find a range of resources designed to help you reach your financial goals.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4854FEF-DE28-9AEC-061C-A5A35468B92E}"/>
              </a:ext>
            </a:extLst>
          </p:cNvPr>
          <p:cNvSpPr txBox="1"/>
          <p:nvPr/>
        </p:nvSpPr>
        <p:spPr>
          <a:xfrm>
            <a:off x="679450" y="2964127"/>
            <a:ext cx="8963050" cy="19097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6800" dirty="0">
                <a:solidFill>
                  <a:srgbClr val="000000"/>
                </a:solidFill>
                <a:effectLst/>
                <a:latin typeface="Fidelity Slab Light" panose="02060404050501040104" pitchFamily="18" charset="77"/>
                <a:ea typeface="Roboto Slab Light" pitchFamily="2" charset="0"/>
                <a:cs typeface="Calibri" panose="020F0502020204030204" pitchFamily="34" charset="0"/>
              </a:rPr>
              <a:t>Create a future based on your needs</a:t>
            </a:r>
          </a:p>
        </p:txBody>
      </p:sp>
      <p:pic>
        <p:nvPicPr>
          <p:cNvPr id="22" name="Picture 2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BEAB7B6-0E68-9119-14FA-F1F52BDC51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883" y="1439230"/>
            <a:ext cx="2755510" cy="606425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8907A826-5E36-5174-37F2-FF977D9FDABF}"/>
              </a:ext>
            </a:extLst>
          </p:cNvPr>
          <p:cNvSpPr txBox="1"/>
          <p:nvPr/>
        </p:nvSpPr>
        <p:spPr>
          <a:xfrm>
            <a:off x="3215953" y="7635875"/>
            <a:ext cx="3581400" cy="122379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400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Scan the code or visit </a:t>
            </a:r>
            <a:br>
              <a:rPr lang="en-US" sz="2400" b="1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</a:br>
            <a:r>
              <a:rPr lang="en-US" sz="2400" b="1" dirty="0" err="1">
                <a:solidFill>
                  <a:srgbClr val="368727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  <a:t>Fidelity.com</a:t>
            </a:r>
            <a:r>
              <a:rPr lang="en-US" sz="2400" b="1" dirty="0">
                <a:solidFill>
                  <a:srgbClr val="368727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  <a:t>/</a:t>
            </a:r>
            <a:r>
              <a:rPr lang="en-US" sz="2400" b="1" dirty="0" err="1">
                <a:solidFill>
                  <a:srgbClr val="368727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  <a:t>lgbtq+</a:t>
            </a:r>
            <a:br>
              <a:rPr lang="en-US" sz="2400" b="1" dirty="0">
                <a:solidFill>
                  <a:srgbClr val="000000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to learn more.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E63D24-CC9A-CFA5-935E-8D0CDAF656EB}"/>
              </a:ext>
            </a:extLst>
          </p:cNvPr>
          <p:cNvSpPr/>
          <p:nvPr/>
        </p:nvSpPr>
        <p:spPr>
          <a:xfrm>
            <a:off x="679449" y="6758892"/>
            <a:ext cx="2133601" cy="2133601"/>
          </a:xfrm>
          <a:prstGeom prst="rect">
            <a:avLst/>
          </a:prstGeom>
          <a:solidFill>
            <a:srgbClr val="3687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07CE802-B56F-8B8D-2505-8FFAE28EE2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462" y="9423005"/>
            <a:ext cx="20125023" cy="22406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02ABF1A3-5717-9755-A630-D354D4C64938}"/>
              </a:ext>
            </a:extLst>
          </p:cNvPr>
          <p:cNvSpPr txBox="1"/>
          <p:nvPr/>
        </p:nvSpPr>
        <p:spPr>
          <a:xfrm>
            <a:off x="755650" y="9884783"/>
            <a:ext cx="14706599" cy="1134670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600" b="1" spc="-23" dirty="0">
                <a:latin typeface="Fidelity Sans" panose="020B0503030202020204" pitchFamily="34" charset="77"/>
              </a:rPr>
              <a:t>Investing involves risk, including risk of loss.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500" spc="-23" dirty="0">
                <a:latin typeface="Fidelity Sans" panose="020B0503030202020204" pitchFamily="34" charset="77"/>
              </a:rPr>
              <a:t>The Fidelity Investments logo is a registered service mark of FMR LLC.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500" spc="-23" dirty="0">
                <a:latin typeface="Fidelity Sans" panose="020B0503030202020204" pitchFamily="34" charset="77"/>
              </a:rPr>
              <a:t>Fidelity Brokerage Services LLC, Member NYSE, SIPC, 900 Salem Street, Smithfield, RI 02917 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500" spc="-23" dirty="0">
                <a:latin typeface="Fidelity Sans" panose="020B0503030202020204" pitchFamily="34" charset="77"/>
              </a:rPr>
              <a:t>© 2026 FMR LLC. All rights reserved. 1143859.4.0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96390F-7D26-9B25-27F0-0C040A2E373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1" y="6872504"/>
            <a:ext cx="1906377" cy="190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092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idelity 2021">
      <a:dk1>
        <a:srgbClr val="4C4C4C"/>
      </a:dk1>
      <a:lt1>
        <a:srgbClr val="FFFFFF"/>
      </a:lt1>
      <a:dk2>
        <a:srgbClr val="333F48"/>
      </a:dk2>
      <a:lt2>
        <a:srgbClr val="DCDCDC"/>
      </a:lt2>
      <a:accent1>
        <a:srgbClr val="55A646"/>
      </a:accent1>
      <a:accent2>
        <a:srgbClr val="288FC2"/>
      </a:accent2>
      <a:accent3>
        <a:srgbClr val="B5BD00"/>
      </a:accent3>
      <a:accent4>
        <a:srgbClr val="005670"/>
      </a:accent4>
      <a:accent5>
        <a:srgbClr val="00833C"/>
      </a:accent5>
      <a:accent6>
        <a:srgbClr val="ED8B00"/>
      </a:accent6>
      <a:hlink>
        <a:srgbClr val="69BF4B"/>
      </a:hlink>
      <a:folHlink>
        <a:srgbClr val="00968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6BF498541A2F48A5753F7F6C7052A7" ma:contentTypeVersion="15" ma:contentTypeDescription="Create a new document." ma:contentTypeScope="" ma:versionID="ca56b29b78322b228f642de68b42c423">
  <xsd:schema xmlns:xsd="http://www.w3.org/2001/XMLSchema" xmlns:xs="http://www.w3.org/2001/XMLSchema" xmlns:p="http://schemas.microsoft.com/office/2006/metadata/properties" xmlns:ns2="2955ebd9-34e0-49f4-8eac-5f2848c78373" xmlns:ns3="bb850246-5731-4482-8479-e4d01515f4ee" targetNamespace="http://schemas.microsoft.com/office/2006/metadata/properties" ma:root="true" ma:fieldsID="24b0db78e3a7a7d221df94b3a06d9cf5" ns2:_="" ns3:_="">
    <xsd:import namespace="2955ebd9-34e0-49f4-8eac-5f2848c78373"/>
    <xsd:import namespace="bb850246-5731-4482-8479-e4d01515f4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OCR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5ebd9-34e0-49f4-8eac-5f2848c783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850246-5731-4482-8479-e4d01515f4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c4b02f03-c571-4568-8f11-5dde49d3045c}" ma:internalName="TaxCatchAll" ma:showField="CatchAllData" ma:web="bb850246-5731-4482-8479-e4d01515f4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850246-5731-4482-8479-e4d01515f4ee" xsi:nil="true"/>
    <lcf76f155ced4ddcb4097134ff3c332f xmlns="2955ebd9-34e0-49f4-8eac-5f2848c7837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43C0E71-46C1-4791-B7FB-6EC6CB87211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287C96-B984-4CB8-8E16-7A515FB68C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55ebd9-34e0-49f4-8eac-5f2848c78373"/>
    <ds:schemaRef ds:uri="bb850246-5731-4482-8479-e4d01515f4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9B160A-ECF5-4EA5-9227-464EF1231236}">
  <ds:schemaRefs>
    <ds:schemaRef ds:uri="http://schemas.microsoft.com/office/2006/documentManagement/types"/>
    <ds:schemaRef ds:uri="http://purl.org/dc/dcmitype/"/>
    <ds:schemaRef ds:uri="http://www.w3.org/XML/1998/namespace"/>
    <ds:schemaRef ds:uri="2e75aa9c-4c04-4898-9e14-423cc7328f07"/>
    <ds:schemaRef ds:uri="http://schemas.microsoft.com/office/infopath/2007/PartnerControls"/>
    <ds:schemaRef ds:uri="http://purl.org/dc/terms/"/>
    <ds:schemaRef ds:uri="http://purl.org/dc/elements/1.1/"/>
    <ds:schemaRef ds:uri="http://schemas.openxmlformats.org/package/2006/metadata/core-properties"/>
    <ds:schemaRef ds:uri="982a79da-e63c-48f9-a187-623ccfda906c"/>
    <ds:schemaRef ds:uri="http://schemas.microsoft.com/office/2006/metadata/properties"/>
    <ds:schemaRef ds:uri="bb850246-5731-4482-8479-e4d01515f4ee"/>
    <ds:schemaRef ds:uri="2955ebd9-34e0-49f4-8eac-5f2848c7837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15843</TotalTime>
  <Words>93</Words>
  <Application>Microsoft Office PowerPoint</Application>
  <PresentationFormat>Custom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Fidelity Sans 2</vt:lpstr>
      <vt:lpstr>Fidelity Sans</vt:lpstr>
      <vt:lpstr>Fidelity Slab Light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DI_Feb2022_Participant infographic pack_1011302.1.0</dc:title>
  <dc:creator>Findlen, Michelle</dc:creator>
  <cp:lastModifiedBy>Rodgers, Ariel</cp:lastModifiedBy>
  <cp:revision>124</cp:revision>
  <dcterms:created xsi:type="dcterms:W3CDTF">2022-03-07T16:39:37Z</dcterms:created>
  <dcterms:modified xsi:type="dcterms:W3CDTF">2026-04-27T16:04:56Z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2022-01-24T00:00:00Z</vt:filetime>
  </property>
  <property fmtid="{D5CDD505-2E9C-101B-9397-08002B2CF9AE}" pid="3" name="Creator">
    <vt:lpwstr>Adobe Illustrator 26.0 (Macintosh)</vt:lpwstr>
  </property>
  <property fmtid="{D5CDD505-2E9C-101B-9397-08002B2CF9AE}" pid="4" name="LastSaved">
    <vt:filetime>2022-03-07T00:00:00Z</vt:filetime>
  </property>
  <property fmtid="{D5CDD505-2E9C-101B-9397-08002B2CF9AE}" pid="5" name="ContentTypeId">
    <vt:lpwstr>0x010100C96BF498541A2F48A5753F7F6C7052A7</vt:lpwstr>
  </property>
  <property fmtid="{D5CDD505-2E9C-101B-9397-08002B2CF9AE}" pid="6" name="MediaServiceImageTags">
    <vt:lpwstr/>
  </property>
  <property fmtid="{D5CDD505-2E9C-101B-9397-08002B2CF9AE}" pid="7" name="MSIP_Label_90bfef16-7ca2-4aa8-a473-c29b933ea88f_Enabled">
    <vt:lpwstr>true</vt:lpwstr>
  </property>
  <property fmtid="{D5CDD505-2E9C-101B-9397-08002B2CF9AE}" pid="8" name="MSIP_Label_90bfef16-7ca2-4aa8-a473-c29b933ea88f_SetDate">
    <vt:lpwstr>2026-04-27T12:24:11Z</vt:lpwstr>
  </property>
  <property fmtid="{D5CDD505-2E9C-101B-9397-08002B2CF9AE}" pid="9" name="MSIP_Label_90bfef16-7ca2-4aa8-a473-c29b933ea88f_Method">
    <vt:lpwstr>Privileged</vt:lpwstr>
  </property>
  <property fmtid="{D5CDD505-2E9C-101B-9397-08002B2CF9AE}" pid="10" name="MSIP_Label_90bfef16-7ca2-4aa8-a473-c29b933ea88f_Name">
    <vt:lpwstr>Fidelity Internal - No footer</vt:lpwstr>
  </property>
  <property fmtid="{D5CDD505-2E9C-101B-9397-08002B2CF9AE}" pid="11" name="MSIP_Label_90bfef16-7ca2-4aa8-a473-c29b933ea88f_SiteId">
    <vt:lpwstr>7521acbc-a68c-41e5-a975-1cf83066dd19</vt:lpwstr>
  </property>
  <property fmtid="{D5CDD505-2E9C-101B-9397-08002B2CF9AE}" pid="12" name="MSIP_Label_90bfef16-7ca2-4aa8-a473-c29b933ea88f_ActionId">
    <vt:lpwstr>00abbe49-c907-4a8b-ae76-abc9eb7c429c</vt:lpwstr>
  </property>
  <property fmtid="{D5CDD505-2E9C-101B-9397-08002B2CF9AE}" pid="13" name="MSIP_Label_90bfef16-7ca2-4aa8-a473-c29b933ea88f_ContentBits">
    <vt:lpwstr>0</vt:lpwstr>
  </property>
  <property fmtid="{D5CDD505-2E9C-101B-9397-08002B2CF9AE}" pid="14" name="MSIP_Label_90bfef16-7ca2-4aa8-a473-c29b933ea88f_Tag">
    <vt:lpwstr>10, 0, 1, 1</vt:lpwstr>
  </property>
</Properties>
</file>