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m" ContentType="application/vnd.ms-excel.sheet.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50" r:id="rId40"/>
    <p:sldId id="2147479551"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56" userDrawn="1">
          <p15:clr>
            <a:srgbClr val="A4A3A4"/>
          </p15:clr>
        </p15:guide>
        <p15:guide id="2" orient="horz" pos="316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050A5455-5D75-B90C-88F6-279761AD502F}" name="Lancaster, Michele" initials="ML" userId="S::a589852@fmr.com::ed7072de-6834-43ca-9026-2766c63b207e" providerId="AD"/>
  <p188:author id="{7342965E-C1B3-02AE-18DE-A56F5CFE543C}" name="Cimino, Jaclyn" initials="CJ" userId="S::a704008@DSDOM1.DSROOT.FMR.COM::268f39ba-683c-42aa-83dd-b9a439ead394" providerId="AD"/>
  <p188:author id="{1D637D63-5311-82A7-642F-0AFF9D6EC781}" name="Ott, Christopher" initials="CO" userId="S::a561703@DSDOM1.DSROOT.FMR.COM::e585ba92-3298-4baa-bd1f-78c6bae50cb9" providerId="AD"/>
  <p188:author id="{872B6187-89B8-91A9-49E4-8B738EABD3B9}" name="Berberich, Mary Beth" initials="MB" userId="S::a575462@dsdom1.dsroot.fmr.com::0a2b8128-9b7b-4280-b401-935fff8b4ed7" providerId="AD"/>
  <p188:author id="{7DABE0DF-5AF4-DAFA-9273-869A3A6365E4}" name="Orciani, Emily" initials="OE" userId="S::a593655@dsdom1.dsroot.fmr.com::7ce502ac-0684-4484-9c74-5b1507e300fd" providerId="AD"/>
  <p188:author id="{65D32BF7-AF5F-2641-EA87-AF4435848A7A}" name="Sasaki, Meki" initials="MS" userId="S::A110072@DSDOM1.DSROOT.FMR.COM::eb82a0a4-9bdc-494e-a96f-4891641fb655" providerId="AD"/>
  <p188:author id="{AC4938F8-4B4B-1AB2-CD0C-A05F04F7ADF6}" name="Rios, Angela" initials="AR" userId="S::a521592@DSDOM1.DSROOT.FMR.COM::b28ea7a5-d6c4-4462-ac79-194a3b3ad4d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27E5"/>
    <a:srgbClr val="478A3A"/>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94660"/>
  </p:normalViewPr>
  <p:slideViewPr>
    <p:cSldViewPr snapToGrid="0">
      <p:cViewPr varScale="1">
        <p:scale>
          <a:sx n="72" d="100"/>
          <a:sy n="72" d="100"/>
        </p:scale>
        <p:origin x="2808" y="72"/>
      </p:cViewPr>
      <p:guideLst>
        <p:guide pos="4656"/>
        <p:guide orient="horz" pos="316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8/10/relationships/authors" Target="authors.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0" Type="http://schemas.openxmlformats.org/officeDocument/2006/relationships/customXml" Target="../customXml/item20.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Macro-Enabled_Worksheet.xlsm"/><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023041708243597E-2"/>
          <c:y val="0.21269520966010211"/>
          <c:w val="0.83615992467480982"/>
          <c:h val="0.56447000338280062"/>
        </c:manualLayout>
      </c:layout>
      <c:barChart>
        <c:barDir val="col"/>
        <c:grouping val="stacked"/>
        <c:varyColors val="0"/>
        <c:ser>
          <c:idx val="0"/>
          <c:order val="0"/>
          <c:tx>
            <c:strRef>
              <c:f>Sheet1!$B$1</c:f>
              <c:strCache>
                <c:ptCount val="1"/>
                <c:pt idx="0">
                  <c:v>$</c:v>
                </c:pt>
              </c:strCache>
            </c:strRef>
          </c:tx>
          <c:spPr>
            <a:solidFill>
              <a:schemeClr val="accent1"/>
            </a:solidFill>
            <a:ln>
              <a:noFill/>
            </a:ln>
            <a:effectLst/>
          </c:spPr>
          <c:invertIfNegative val="0"/>
          <c:dLbls>
            <c:dLbl>
              <c:idx val="0"/>
              <c:layout>
                <c:manualLayout>
                  <c:x val="3.1828726234021999E-3"/>
                  <c:y val="-7.6330934930082597E-2"/>
                </c:manualLayout>
              </c:layout>
              <c:tx>
                <c:rich>
                  <a:bodyPr/>
                  <a:lstStyle/>
                  <a:p>
                    <a:r>
                      <a:rPr lang="en-US" baseline="0" dirty="0"/>
                      <a:t>$</a:t>
                    </a:r>
                    <a:fld id="{A5455305-1B65-3346-81C0-A1FB62A9B458}"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7D8-47B9-AEED-63F4AC8F9B2F}"/>
                </c:ext>
              </c:extLst>
            </c:dLbl>
            <c:dLbl>
              <c:idx val="1"/>
              <c:layout>
                <c:manualLayout>
                  <c:x val="5.350707960555699E-5"/>
                  <c:y val="-0.10943739630893352"/>
                </c:manualLayout>
              </c:layout>
              <c:tx>
                <c:rich>
                  <a:bodyPr/>
                  <a:lstStyle/>
                  <a:p>
                    <a:r>
                      <a:rPr lang="en-US" dirty="0"/>
                      <a:t>$56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7D8-47B9-AEED-63F4AC8F9B2F}"/>
                </c:ext>
              </c:extLst>
            </c:dLbl>
            <c:dLbl>
              <c:idx val="2"/>
              <c:layout>
                <c:manualLayout>
                  <c:x val="0"/>
                  <c:y val="-0.14822310963639371"/>
                </c:manualLayout>
              </c:layout>
              <c:tx>
                <c:rich>
                  <a:bodyPr/>
                  <a:lstStyle/>
                  <a:p>
                    <a:r>
                      <a:rPr lang="en-US" baseline="0" dirty="0"/>
                      <a:t>$</a:t>
                    </a:r>
                    <a:fld id="{2FFD7868-C62A-0044-BAFE-8710BCC1617F}"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7D8-47B9-AEED-63F4AC8F9B2F}"/>
                </c:ext>
              </c:extLst>
            </c:dLbl>
            <c:dLbl>
              <c:idx val="3"/>
              <c:layout>
                <c:manualLayout>
                  <c:x val="-1.43171368601287E-3"/>
                  <c:y val="-0.23666829143953391"/>
                </c:manualLayout>
              </c:layout>
              <c:tx>
                <c:rich>
                  <a:bodyPr/>
                  <a:lstStyle/>
                  <a:p>
                    <a:r>
                      <a:rPr lang="en-US" baseline="0" dirty="0"/>
                      <a:t>$</a:t>
                    </a:r>
                    <a:fld id="{FD882F98-E1BE-0C4A-BFCF-BA295CA2E1F3}" type="VALUE">
                      <a:rPr lang="en-US" baseline="0" smtClean="0"/>
                      <a:pPr/>
                      <a:t>[VALUE]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7D8-47B9-AEED-63F4AC8F9B2F}"/>
                </c:ext>
              </c:extLst>
            </c:dLbl>
            <c:dLbl>
              <c:idx val="4"/>
              <c:layout>
                <c:manualLayout>
                  <c:x val="-6.4727594060164431E-4"/>
                  <c:y val="-0.33716958604066705"/>
                </c:manualLayout>
              </c:layout>
              <c:tx>
                <c:rich>
                  <a:bodyPr/>
                  <a:lstStyle/>
                  <a:p>
                    <a:r>
                      <a:rPr lang="en-US" sz="2000" b="1" i="0" baseline="0" dirty="0">
                        <a:solidFill>
                          <a:schemeClr val="accent1"/>
                        </a:solidFill>
                        <a:latin typeface="Fidelity Sans" panose="020B0503030202020204" pitchFamily="34" charset="77"/>
                      </a:rPr>
                      <a:t>$</a:t>
                    </a:r>
                    <a:fld id="{A56F8B41-42A7-4747-9262-6AB486B37334}" type="VALUE">
                      <a:rPr lang="en-US" sz="2000" b="1" i="0" baseline="0" smtClean="0">
                        <a:solidFill>
                          <a:schemeClr val="accent1"/>
                        </a:solidFill>
                        <a:latin typeface="Fidelity Sans" panose="020B0503030202020204" pitchFamily="34" charset="77"/>
                      </a:rPr>
                      <a:pPr/>
                      <a:t>[VALUE]</a:t>
                    </a:fld>
                    <a:endParaRPr lang="en-US" sz="2000" b="1" i="0" baseline="0" dirty="0">
                      <a:solidFill>
                        <a:schemeClr val="accent1"/>
                      </a:solidFill>
                      <a:latin typeface="Fidelity Sans" panose="020B0503030202020204" pitchFamily="34" charset="77"/>
                    </a:endParaRP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7D8-47B9-AEED-63F4AC8F9B2F}"/>
                </c:ext>
              </c:extLst>
            </c:dLbl>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Sheet1!$A$2:$A$6</c:f>
              <c:numCache>
                <c:formatCode>General</c:formatCode>
                <c:ptCount val="5"/>
                <c:pt idx="0">
                  <c:v>1</c:v>
                </c:pt>
                <c:pt idx="1">
                  <c:v>2</c:v>
                </c:pt>
                <c:pt idx="2">
                  <c:v>4</c:v>
                </c:pt>
                <c:pt idx="3">
                  <c:v>7</c:v>
                </c:pt>
                <c:pt idx="4">
                  <c:v>10</c:v>
                </c:pt>
              </c:numCache>
            </c:numRef>
          </c:cat>
          <c:val>
            <c:numRef>
              <c:f>Sheet1!$B$2:$B$6</c:f>
              <c:numCache>
                <c:formatCode>General</c:formatCode>
                <c:ptCount val="5"/>
                <c:pt idx="0">
                  <c:v>32</c:v>
                </c:pt>
                <c:pt idx="1">
                  <c:v>56</c:v>
                </c:pt>
                <c:pt idx="2">
                  <c:v>108</c:v>
                </c:pt>
                <c:pt idx="3">
                  <c:v>201</c:v>
                </c:pt>
                <c:pt idx="4">
                  <c:v>315</c:v>
                </c:pt>
              </c:numCache>
            </c:numRef>
          </c:val>
          <c:extLst>
            <c:ext xmlns:c16="http://schemas.microsoft.com/office/drawing/2014/chart" uri="{C3380CC4-5D6E-409C-BE32-E72D297353CC}">
              <c16:uniqueId val="{00000005-D7D8-47B9-AEED-63F4AC8F9B2F}"/>
            </c:ext>
          </c:extLst>
        </c:ser>
        <c:ser>
          <c:idx val="1"/>
          <c:order val="1"/>
          <c:tx>
            <c:strRef>
              <c:f>Sheet1!$C$1</c:f>
              <c:strCache>
                <c:ptCount val="1"/>
              </c:strCache>
            </c:strRef>
          </c:tx>
          <c:spPr>
            <a:solidFill>
              <a:schemeClr val="accent2"/>
            </a:solidFill>
            <a:ln>
              <a:noFill/>
            </a:ln>
            <a:effectLst/>
          </c:spPr>
          <c:invertIfNegative val="0"/>
          <c:cat>
            <c:numRef>
              <c:f>Sheet1!$A$2:$A$6</c:f>
              <c:numCache>
                <c:formatCode>General</c:formatCode>
                <c:ptCount val="5"/>
                <c:pt idx="0">
                  <c:v>1</c:v>
                </c:pt>
                <c:pt idx="1">
                  <c:v>2</c:v>
                </c:pt>
                <c:pt idx="2">
                  <c:v>4</c:v>
                </c:pt>
                <c:pt idx="3">
                  <c:v>7</c:v>
                </c:pt>
                <c:pt idx="4">
                  <c:v>10</c:v>
                </c:pt>
              </c:numCache>
            </c:numRef>
          </c:cat>
          <c:val>
            <c:numRef>
              <c:f>Sheet1!$C$2:$C$6</c:f>
              <c:numCache>
                <c:formatCode>General</c:formatCode>
                <c:ptCount val="5"/>
              </c:numCache>
            </c:numRef>
          </c:val>
          <c:extLst>
            <c:ext xmlns:c16="http://schemas.microsoft.com/office/drawing/2014/chart" uri="{C3380CC4-5D6E-409C-BE32-E72D297353CC}">
              <c16:uniqueId val="{00000006-D7D8-47B9-AEED-63F4AC8F9B2F}"/>
            </c:ext>
          </c:extLst>
        </c:ser>
        <c:ser>
          <c:idx val="2"/>
          <c:order val="2"/>
          <c:tx>
            <c:strRef>
              <c:f>Sheet1!$D$1</c:f>
              <c:strCache>
                <c:ptCount val="1"/>
              </c:strCache>
            </c:strRef>
          </c:tx>
          <c:spPr>
            <a:solidFill>
              <a:schemeClr val="accent3"/>
            </a:solidFill>
            <a:ln>
              <a:noFill/>
            </a:ln>
            <a:effectLst/>
          </c:spPr>
          <c:invertIfNegative val="0"/>
          <c:cat>
            <c:numRef>
              <c:f>Sheet1!$A$2:$A$6</c:f>
              <c:numCache>
                <c:formatCode>General</c:formatCode>
                <c:ptCount val="5"/>
                <c:pt idx="0">
                  <c:v>1</c:v>
                </c:pt>
                <c:pt idx="1">
                  <c:v>2</c:v>
                </c:pt>
                <c:pt idx="2">
                  <c:v>4</c:v>
                </c:pt>
                <c:pt idx="3">
                  <c:v>7</c:v>
                </c:pt>
                <c:pt idx="4">
                  <c:v>10</c:v>
                </c:pt>
              </c:numCache>
            </c:numRef>
          </c:cat>
          <c:val>
            <c:numRef>
              <c:f>Sheet1!$D$2:$D$6</c:f>
              <c:numCache>
                <c:formatCode>General</c:formatCode>
                <c:ptCount val="5"/>
              </c:numCache>
            </c:numRef>
          </c:val>
          <c:extLst>
            <c:ext xmlns:c16="http://schemas.microsoft.com/office/drawing/2014/chart" uri="{C3380CC4-5D6E-409C-BE32-E72D297353CC}">
              <c16:uniqueId val="{00000007-D7D8-47B9-AEED-63F4AC8F9B2F}"/>
            </c:ext>
          </c:extLst>
        </c:ser>
        <c:dLbls>
          <c:showLegendKey val="0"/>
          <c:showVal val="0"/>
          <c:showCatName val="0"/>
          <c:showSerName val="0"/>
          <c:showPercent val="0"/>
          <c:showBubbleSize val="0"/>
        </c:dLbls>
        <c:gapWidth val="124"/>
        <c:overlap val="100"/>
        <c:axId val="1878136672"/>
        <c:axId val="1"/>
      </c:barChart>
      <c:catAx>
        <c:axId val="187813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878136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2025-12-04</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12/4/2025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nb.fidelity.com/public/nb/default/home?option=WorkplacePlanning" TargetMode="External"/><Relationship Id="rId7" Type="http://schemas.openxmlformats.org/officeDocument/2006/relationships/hyperlink" Target="http://digital.fidelityinvestments.com/smsee" TargetMode="External"/><Relationship Id="rId2" Type="http://schemas.openxmlformats.org/officeDocument/2006/relationships/hyperlink" Target="https://nb.fidelity.com/public/nb/default/home?option=Beneficiary" TargetMode="Externa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hyperlink" Target="https://nb.fidelity.com/static/mybenefits/netbenefitslogin/#/login?option=dcPlandetails" TargetMode="External"/><Relationship Id="rId4" Type="http://schemas.openxmlformats.org/officeDocument/2006/relationships/hyperlink" Target="http://netbenefits.com/Enroll"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10.xml"/><Relationship Id="rId6" Type="http://schemas.openxmlformats.org/officeDocument/2006/relationships/chart" Target="../charts/char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1488BB5-E983-6C46-ECAC-77F786D7CFA9}"/>
              </a:ext>
            </a:extLst>
          </p:cNvPr>
          <p:cNvSpPr/>
          <p:nvPr/>
        </p:nvSpPr>
        <p:spPr>
          <a:xfrm>
            <a:off x="1" y="7305702"/>
            <a:ext cx="7847737" cy="27526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1" name="Rectangle 10">
            <a:extLst>
              <a:ext uri="{FF2B5EF4-FFF2-40B4-BE49-F238E27FC236}">
                <a16:creationId xmlns:a16="http://schemas.microsoft.com/office/drawing/2014/main" id="{CB28AE9A-373A-2EF9-B3A7-55DFF1A9AF8F}"/>
              </a:ext>
            </a:extLst>
          </p:cNvPr>
          <p:cNvSpPr/>
          <p:nvPr/>
        </p:nvSpPr>
        <p:spPr>
          <a:xfrm>
            <a:off x="4908176" y="7464056"/>
            <a:ext cx="2416414" cy="2314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A801336-6158-F579-5F27-D60674BBA79A}"/>
              </a:ext>
            </a:extLst>
          </p:cNvPr>
          <p:cNvSpPr/>
          <p:nvPr/>
        </p:nvSpPr>
        <p:spPr>
          <a:xfrm>
            <a:off x="3122861" y="7925807"/>
            <a:ext cx="1382542"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3260D0E-9DB2-1A4C-3EFC-174B20FB0FB9}"/>
              </a:ext>
            </a:extLst>
          </p:cNvPr>
          <p:cNvSpPr txBox="1"/>
          <p:nvPr/>
        </p:nvSpPr>
        <p:spPr>
          <a:xfrm>
            <a:off x="384043" y="2807821"/>
            <a:ext cx="6951087" cy="3754874"/>
          </a:xfrm>
          <a:prstGeom prst="rect">
            <a:avLst/>
          </a:prstGeom>
          <a:noFill/>
        </p:spPr>
        <p:txBody>
          <a:bodyPr wrap="square" lIns="91440" tIns="45720" rIns="91440" bIns="45720" rtlCol="0" anchor="t">
            <a:spAutoFit/>
          </a:bodyPr>
          <a:lstStyle/>
          <a:p>
            <a:pPr marL="125095" indent="-125095">
              <a:buFont typeface="Arial,Sans-Serif" panose="020B0604020202020204" pitchFamily="34" charset="0"/>
              <a:buChar char="•"/>
            </a:pPr>
            <a:r>
              <a:rPr lang="en-US" sz="1400" b="1" dirty="0">
                <a:latin typeface="Fidelity Sans 2"/>
              </a:rPr>
              <a:t>Register your account if you’re new to Fidelity Investments: </a:t>
            </a:r>
            <a:r>
              <a:rPr lang="en-US" sz="1400" dirty="0">
                <a:latin typeface="Fidelity Sans 2"/>
              </a:rPr>
              <a:t>Verify your information, including date of birth and the last four digits of your Social Security number.</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If you’ve had a Fidelity account before,</a:t>
            </a:r>
            <a:r>
              <a:rPr lang="en-US" sz="1400" dirty="0">
                <a:latin typeface="Fidelity Sans 2"/>
              </a:rPr>
              <a:t> </a:t>
            </a:r>
            <a:r>
              <a:rPr lang="en-US" sz="1400" b="1" dirty="0">
                <a:latin typeface="Fidelity Sans 2"/>
              </a:rPr>
              <a:t>login </a:t>
            </a:r>
            <a:r>
              <a:rPr lang="en-US" sz="1400" dirty="0">
                <a:latin typeface="Fidelity Sans 2"/>
              </a:rPr>
              <a:t>using your existing username and password to see your </a:t>
            </a:r>
            <a:r>
              <a:rPr lang="en-US" sz="1400" dirty="0">
                <a:solidFill>
                  <a:srgbClr val="FF33CC"/>
                </a:solidFill>
                <a:latin typeface="Fidelity Sans 2"/>
              </a:rPr>
              <a:t>&lt;Plan Name&gt;</a:t>
            </a:r>
            <a:r>
              <a:rPr lang="en-US" sz="1400" dirty="0">
                <a:latin typeface="Fidelity Sans 2"/>
              </a:rPr>
              <a:t> account.</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Choose your savings rate: </a:t>
            </a:r>
            <a:r>
              <a:rPr lang="en-US" sz="1400" dirty="0">
                <a:latin typeface="Fidelity Sans 2"/>
              </a:rPr>
              <a:t>Contributions can be automatically deducted from your paycheck, and you can make changes at any time.</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Select your investments: </a:t>
            </a:r>
            <a:r>
              <a:rPr lang="en-US" sz="1400" dirty="0">
                <a:latin typeface="Fidelity Sans 2"/>
              </a:rPr>
              <a:t>Your investments can potentially grow, and you keep the money saved – even if you change jobs.</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Add beneficiary designations:</a:t>
            </a:r>
            <a:r>
              <a:rPr lang="en-US" sz="1400" dirty="0">
                <a:latin typeface="Fidelity Sans 2"/>
              </a:rPr>
              <a:t> </a:t>
            </a:r>
            <a:r>
              <a:rPr lang="en-US" sz="1400" dirty="0">
                <a:latin typeface="Fidelity Sans 2"/>
                <a:hlinkClick r:id="rId2"/>
              </a:rPr>
              <a:t>Click the Profile link</a:t>
            </a:r>
            <a:r>
              <a:rPr lang="en-US" sz="1400" dirty="0">
                <a:latin typeface="Fidelity Sans 2"/>
              </a:rPr>
              <a:t>, then select Beneficiaries and follow the online instructions.</a:t>
            </a:r>
            <a:br>
              <a:rPr lang="en-US" sz="1400" dirty="0">
                <a:latin typeface="Fidelity Sans 2"/>
              </a:rPr>
            </a:br>
            <a:endParaRPr lang="en-US" sz="1400" dirty="0">
              <a:latin typeface="Fidelity Sans 2"/>
            </a:endParaRPr>
          </a:p>
          <a:p>
            <a:pPr marL="125095" indent="-125095">
              <a:buFont typeface="Arial,Sans-Serif" panose="020B0604020202020204" pitchFamily="34" charset="0"/>
              <a:buChar char="•"/>
            </a:pPr>
            <a:r>
              <a:rPr lang="en-US" sz="1400" b="1" dirty="0">
                <a:latin typeface="Fidelity Sans 2"/>
              </a:rPr>
              <a:t>Not sure what to do? </a:t>
            </a:r>
            <a:r>
              <a:rPr lang="en-US" sz="1400" dirty="0">
                <a:latin typeface="Fidelity Sans 2"/>
              </a:rPr>
              <a:t>Call 800-603-4015 to talk with a planning consultant or </a:t>
            </a:r>
            <a:r>
              <a:rPr lang="en-US" sz="1400" dirty="0">
                <a:latin typeface="Fidelity Sans 2"/>
                <a:hlinkClick r:id="rId3"/>
              </a:rPr>
              <a:t>schedule an appointment</a:t>
            </a:r>
            <a:r>
              <a:rPr lang="en-US" sz="1400" dirty="0">
                <a:latin typeface="Fidelity Sans 2"/>
              </a:rPr>
              <a:t> to connect 1 on 1. </a:t>
            </a:r>
            <a:endParaRPr lang="en-US" dirty="0"/>
          </a:p>
        </p:txBody>
      </p:sp>
      <p:sp>
        <p:nvSpPr>
          <p:cNvPr id="35" name="TextBox 34">
            <a:extLst>
              <a:ext uri="{FF2B5EF4-FFF2-40B4-BE49-F238E27FC236}">
                <a16:creationId xmlns:a16="http://schemas.microsoft.com/office/drawing/2014/main" id="{48FAC87A-DB9B-BEF0-1EAF-F2D386918A76}"/>
              </a:ext>
            </a:extLst>
          </p:cNvPr>
          <p:cNvSpPr txBox="1"/>
          <p:nvPr/>
        </p:nvSpPr>
        <p:spPr>
          <a:xfrm>
            <a:off x="380761" y="8053582"/>
            <a:ext cx="2882870" cy="1061829"/>
          </a:xfrm>
          <a:prstGeom prst="rect">
            <a:avLst/>
          </a:prstGeom>
          <a:noFill/>
        </p:spPr>
        <p:txBody>
          <a:bodyPr wrap="square">
            <a:spAutoFit/>
          </a:bodyPr>
          <a:lstStyle/>
          <a:p>
            <a:pPr indent="-56829">
              <a:spcBef>
                <a:spcPts val="600"/>
              </a:spcBef>
              <a:buSzPts val="1000"/>
              <a:tabLst>
                <a:tab pos="353278" algn="l"/>
              </a:tabLst>
            </a:pPr>
            <a:r>
              <a:rPr lang="en-US" sz="1200">
                <a:latin typeface="Fidelity Sans" panose="020B0503030202020204" pitchFamily="34" charset="0"/>
              </a:rPr>
              <a:t>Three ways to enroll:</a:t>
            </a: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Scan the code to the right</a:t>
            </a: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Go to </a:t>
            </a:r>
            <a:r>
              <a:rPr lang="en-US" sz="1200">
                <a:latin typeface="Fidelity Sans" panose="020B0503030202020204" pitchFamily="34" charset="0"/>
                <a:hlinkClick r:id="rId4"/>
              </a:rPr>
              <a:t>NetBenefits.com/Enroll</a:t>
            </a:r>
            <a:endParaRPr lang="en-US" sz="1200">
              <a:latin typeface="Fidelity Sans" panose="020B0503030202020204" pitchFamily="34" charset="0"/>
            </a:endParaRPr>
          </a:p>
          <a:p>
            <a:pPr marL="114621" indent="-171450">
              <a:spcBef>
                <a:spcPts val="600"/>
              </a:spcBef>
              <a:buSzPts val="1000"/>
              <a:buFont typeface="Arial" panose="020B0604020202020204" pitchFamily="34" charset="0"/>
              <a:buChar char="•"/>
              <a:tabLst>
                <a:tab pos="353278" algn="l"/>
              </a:tabLst>
            </a:pPr>
            <a:r>
              <a:rPr lang="en-US" sz="1200">
                <a:latin typeface="Fidelity Sans" panose="020B0503030202020204" pitchFamily="34" charset="0"/>
              </a:rPr>
              <a:t>Or text Start to 343-898</a:t>
            </a:r>
          </a:p>
        </p:txBody>
      </p:sp>
      <p:sp>
        <p:nvSpPr>
          <p:cNvPr id="37" name="TextBox 36">
            <a:extLst>
              <a:ext uri="{FF2B5EF4-FFF2-40B4-BE49-F238E27FC236}">
                <a16:creationId xmlns:a16="http://schemas.microsoft.com/office/drawing/2014/main" id="{6C9BC649-620A-0B33-4290-970AD12AD291}"/>
              </a:ext>
            </a:extLst>
          </p:cNvPr>
          <p:cNvSpPr txBox="1"/>
          <p:nvPr/>
        </p:nvSpPr>
        <p:spPr>
          <a:xfrm>
            <a:off x="353370" y="7581523"/>
            <a:ext cx="3370315" cy="348347"/>
          </a:xfrm>
          <a:prstGeom prst="rect">
            <a:avLst/>
          </a:prstGeom>
          <a:noFill/>
        </p:spPr>
        <p:txBody>
          <a:bodyPr wrap="square" lIns="70658" tIns="35329" rIns="70658" bIns="35329" anchor="t">
            <a:spAutoFit/>
          </a:bodyPr>
          <a:lstStyle/>
          <a:p>
            <a:r>
              <a:rPr lang="en-US">
                <a:solidFill>
                  <a:schemeClr val="accent1"/>
                </a:solidFill>
                <a:latin typeface="+mj-lt"/>
              </a:rPr>
              <a:t>Enroll Today!</a:t>
            </a:r>
          </a:p>
        </p:txBody>
      </p:sp>
      <p:sp>
        <p:nvSpPr>
          <p:cNvPr id="40" name="TextBox 39">
            <a:extLst>
              <a:ext uri="{FF2B5EF4-FFF2-40B4-BE49-F238E27FC236}">
                <a16:creationId xmlns:a16="http://schemas.microsoft.com/office/drawing/2014/main" id="{191DD1EC-A5C1-5C4A-D9AC-E3C44B5C79F5}"/>
              </a:ext>
            </a:extLst>
          </p:cNvPr>
          <p:cNvSpPr txBox="1"/>
          <p:nvPr/>
        </p:nvSpPr>
        <p:spPr>
          <a:xfrm>
            <a:off x="464390" y="2338101"/>
            <a:ext cx="4041013" cy="461665"/>
          </a:xfrm>
          <a:prstGeom prst="rect">
            <a:avLst/>
          </a:prstGeom>
          <a:noFill/>
        </p:spPr>
        <p:txBody>
          <a:bodyPr wrap="square" lIns="91440" tIns="45720" rIns="91440" bIns="45720" anchor="t">
            <a:spAutoFit/>
          </a:bodyPr>
          <a:lstStyle/>
          <a:p>
            <a:r>
              <a:rPr lang="en-US" sz="2400" dirty="0">
                <a:solidFill>
                  <a:schemeClr val="accent1"/>
                </a:solidFill>
                <a:latin typeface="+mj-lt"/>
              </a:rPr>
              <a:t>To start, you’ll need to:</a:t>
            </a:r>
          </a:p>
        </p:txBody>
      </p:sp>
      <p:sp>
        <p:nvSpPr>
          <p:cNvPr id="12" name="TextBox 11">
            <a:extLst>
              <a:ext uri="{FF2B5EF4-FFF2-40B4-BE49-F238E27FC236}">
                <a16:creationId xmlns:a16="http://schemas.microsoft.com/office/drawing/2014/main" id="{0AD5F0E4-1D83-2464-C40A-0231FA558F45}"/>
              </a:ext>
            </a:extLst>
          </p:cNvPr>
          <p:cNvSpPr txBox="1"/>
          <p:nvPr/>
        </p:nvSpPr>
        <p:spPr>
          <a:xfrm>
            <a:off x="5041367" y="7830768"/>
            <a:ext cx="2150531" cy="1789849"/>
          </a:xfrm>
          <a:prstGeom prst="rect">
            <a:avLst/>
          </a:prstGeom>
          <a:noFill/>
        </p:spPr>
        <p:txBody>
          <a:bodyPr wrap="square" lIns="91440" tIns="45720" rIns="91440" bIns="45720" rtlCol="0" anchor="t">
            <a:spAutoFit/>
          </a:bodyPr>
          <a:lstStyle/>
          <a:p>
            <a:pPr>
              <a:spcAft>
                <a:spcPts val="600"/>
              </a:spcAft>
            </a:pPr>
            <a:r>
              <a:rPr lang="en-US" dirty="0">
                <a:latin typeface="+mj-lt"/>
              </a:rPr>
              <a:t>Questions about</a:t>
            </a:r>
            <a:br>
              <a:rPr lang="en-US" dirty="0">
                <a:latin typeface="+mj-lt"/>
              </a:rPr>
            </a:br>
            <a:r>
              <a:rPr lang="en-US" dirty="0">
                <a:latin typeface="+mj-lt"/>
              </a:rPr>
              <a:t>your plan? </a:t>
            </a:r>
          </a:p>
          <a:p>
            <a:pPr>
              <a:lnSpc>
                <a:spcPts val="1400"/>
              </a:lnSpc>
            </a:pPr>
            <a:r>
              <a:rPr lang="en-US" sz="1100" dirty="0">
                <a:latin typeface="Fidelity Sans"/>
              </a:rPr>
              <a:t>Review the </a:t>
            </a:r>
            <a:r>
              <a:rPr lang="en-US" sz="1100" dirty="0">
                <a:latin typeface="Fidelity Sans"/>
                <a:hlinkClick r:id="rId5">
                  <a:extLst>
                    <a:ext uri="{A12FA001-AC4F-418D-AE19-62706E023703}">
                      <ahyp:hlinkClr xmlns:ahyp="http://schemas.microsoft.com/office/drawing/2018/hyperlinkcolor" val="tx"/>
                    </a:ext>
                  </a:extLst>
                </a:hlinkClick>
              </a:rPr>
              <a:t>Plan Highlights </a:t>
            </a:r>
            <a:r>
              <a:rPr lang="en-US" sz="1100" dirty="0">
                <a:latin typeface="Fidelity Sans"/>
              </a:rPr>
              <a:t>by logging into Netbenefits.com, select the savings plan, then Plan Information and Documents.</a:t>
            </a:r>
          </a:p>
          <a:p>
            <a:pPr>
              <a:lnSpc>
                <a:spcPts val="1400"/>
              </a:lnSpc>
            </a:pPr>
            <a:endParaRPr lang="en-US" sz="1100" dirty="0">
              <a:latin typeface="Fidelity Sans" panose="020B0503030202020204" pitchFamily="34" charset="0"/>
            </a:endParaRPr>
          </a:p>
        </p:txBody>
      </p:sp>
      <p:pic>
        <p:nvPicPr>
          <p:cNvPr id="20" name="object 11">
            <a:extLst>
              <a:ext uri="{FF2B5EF4-FFF2-40B4-BE49-F238E27FC236}">
                <a16:creationId xmlns:a16="http://schemas.microsoft.com/office/drawing/2014/main" id="{748FF7A0-4F8E-30AC-D22B-D188C7F9FA2D}"/>
              </a:ext>
            </a:extLst>
          </p:cNvPr>
          <p:cNvPicPr/>
          <p:nvPr/>
        </p:nvPicPr>
        <p:blipFill>
          <a:blip r:embed="rId6" cstate="print"/>
          <a:stretch>
            <a:fillRect/>
          </a:stretch>
        </p:blipFill>
        <p:spPr>
          <a:xfrm>
            <a:off x="3253279" y="8047366"/>
            <a:ext cx="1070312" cy="1070312"/>
          </a:xfrm>
          <a:prstGeom prst="rect">
            <a:avLst/>
          </a:prstGeom>
        </p:spPr>
      </p:pic>
      <p:sp>
        <p:nvSpPr>
          <p:cNvPr id="55" name="TextBox 54">
            <a:extLst>
              <a:ext uri="{FF2B5EF4-FFF2-40B4-BE49-F238E27FC236}">
                <a16:creationId xmlns:a16="http://schemas.microsoft.com/office/drawing/2014/main" id="{88197436-8304-3931-080C-7E55FC224C10}"/>
              </a:ext>
            </a:extLst>
          </p:cNvPr>
          <p:cNvSpPr txBox="1"/>
          <p:nvPr/>
        </p:nvSpPr>
        <p:spPr>
          <a:xfrm>
            <a:off x="426750" y="1885419"/>
            <a:ext cx="6915757" cy="338554"/>
          </a:xfrm>
          <a:prstGeom prst="rect">
            <a:avLst/>
          </a:prstGeom>
          <a:noFill/>
        </p:spPr>
        <p:txBody>
          <a:bodyPr wrap="square" lIns="91440" tIns="45720" rIns="91440" bIns="45720" rtlCol="0" anchor="t">
            <a:spAutoFit/>
          </a:bodyPr>
          <a:lstStyle/>
          <a:p>
            <a:r>
              <a:rPr lang="en-US" sz="1600" dirty="0"/>
              <a:t>As a valued employee, you’re eligible to participate in the </a:t>
            </a:r>
            <a:r>
              <a:rPr lang="en-US" sz="1600" dirty="0">
                <a:solidFill>
                  <a:srgbClr val="FC27E5"/>
                </a:solidFill>
              </a:rPr>
              <a:t>&lt;Plan Name&gt;</a:t>
            </a:r>
            <a:r>
              <a:rPr lang="en-US" sz="1600" dirty="0"/>
              <a:t>!</a:t>
            </a:r>
          </a:p>
        </p:txBody>
      </p:sp>
      <p:sp>
        <p:nvSpPr>
          <p:cNvPr id="3" name="TextBox 2">
            <a:extLst>
              <a:ext uri="{FF2B5EF4-FFF2-40B4-BE49-F238E27FC236}">
                <a16:creationId xmlns:a16="http://schemas.microsoft.com/office/drawing/2014/main" id="{796D4036-DC20-2F9F-13C8-8CC9126901B7}"/>
              </a:ext>
            </a:extLst>
          </p:cNvPr>
          <p:cNvSpPr txBox="1"/>
          <p:nvPr/>
        </p:nvSpPr>
        <p:spPr>
          <a:xfrm>
            <a:off x="355648" y="9382894"/>
            <a:ext cx="2695367" cy="338554"/>
          </a:xfrm>
          <a:prstGeom prst="rect">
            <a:avLst/>
          </a:prstGeom>
          <a:noFill/>
        </p:spPr>
        <p:txBody>
          <a:bodyPr wrap="square">
            <a:spAutoFit/>
          </a:bodyPr>
          <a:lstStyle/>
          <a:p>
            <a:r>
              <a:rPr lang="en-US" sz="800">
                <a:effectLst/>
                <a:latin typeface="Fidelity Sans 2" panose="020B0504050501040104" pitchFamily="34" charset="0"/>
                <a:ea typeface="Calibri" panose="020F0502020204030204" pitchFamily="34" charset="0"/>
              </a:rPr>
              <a:t>Message and data rates may apply. Get details </a:t>
            </a:r>
            <a:br>
              <a:rPr lang="en-US" sz="800">
                <a:effectLst/>
                <a:latin typeface="Fidelity Sans 2" panose="020B0504050501040104" pitchFamily="34" charset="0"/>
                <a:ea typeface="Calibri" panose="020F0502020204030204" pitchFamily="34" charset="0"/>
              </a:rPr>
            </a:br>
            <a:r>
              <a:rPr lang="en-US" sz="800">
                <a:effectLst/>
                <a:latin typeface="Fidelity Sans 2" panose="020B0504050501040104" pitchFamily="34" charset="0"/>
                <a:ea typeface="Calibri" panose="020F0502020204030204" pitchFamily="34" charset="0"/>
              </a:rPr>
              <a:t>at </a:t>
            </a:r>
            <a:r>
              <a:rPr lang="en-US" sz="800">
                <a:effectLst/>
                <a:latin typeface="Fidelity Sans 2" panose="020B0504050501040104" pitchFamily="34" charset="0"/>
                <a:ea typeface="Calibri" panose="020F0502020204030204" pitchFamily="34" charset="0"/>
                <a:hlinkClick r:id="rId7"/>
              </a:rPr>
              <a:t>Digital.FidelityInvestments.com/</a:t>
            </a:r>
            <a:r>
              <a:rPr lang="en-US" sz="800" err="1">
                <a:effectLst/>
                <a:latin typeface="Fidelity Sans 2" panose="020B0504050501040104" pitchFamily="34" charset="0"/>
                <a:ea typeface="Calibri" panose="020F0502020204030204" pitchFamily="34" charset="0"/>
                <a:hlinkClick r:id="rId7"/>
              </a:rPr>
              <a:t>smsee</a:t>
            </a:r>
            <a:r>
              <a:rPr lang="en-US" sz="800">
                <a:effectLst/>
                <a:latin typeface="Fidelity Sans 2" panose="020B0504050501040104" pitchFamily="34" charset="0"/>
                <a:ea typeface="Calibri" panose="020F0502020204030204" pitchFamily="34" charset="0"/>
              </a:rPr>
              <a:t>.</a:t>
            </a:r>
            <a:endParaRPr lang="en-US" sz="800">
              <a:latin typeface="Fidelity Sans 2" panose="020B0504050501040104" pitchFamily="34" charset="0"/>
            </a:endParaRPr>
          </a:p>
        </p:txBody>
      </p:sp>
      <p:pic>
        <p:nvPicPr>
          <p:cNvPr id="2" name="Picture 7" descr="Description: Logo Placeholder.png">
            <a:extLst>
              <a:ext uri="{FF2B5EF4-FFF2-40B4-BE49-F238E27FC236}">
                <a16:creationId xmlns:a16="http://schemas.microsoft.com/office/drawing/2014/main" id="{062E8C27-34EC-E7CB-24F8-17EC31DAF054}"/>
              </a:ext>
            </a:extLst>
          </p:cNvPr>
          <p:cNvPicPr>
            <a:picLocks noChangeAspect="1" noChangeArrowheads="1"/>
          </p:cNvPicPr>
          <p:nvPr/>
        </p:nvPicPr>
        <p:blipFill>
          <a:blip r:embed="rId8"/>
          <a:srcRect/>
          <a:stretch/>
        </p:blipFill>
        <p:spPr bwMode="auto">
          <a:xfrm>
            <a:off x="5306297" y="280196"/>
            <a:ext cx="2089820" cy="5991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idelity Investments - Wikipedia">
            <a:extLst>
              <a:ext uri="{FF2B5EF4-FFF2-40B4-BE49-F238E27FC236}">
                <a16:creationId xmlns:a16="http://schemas.microsoft.com/office/drawing/2014/main" id="{498E3E22-42C3-8A46-10D7-401AC8CB77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551" y="382618"/>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0F7F109-1406-79CD-BC0C-B9D1E3A6B319}"/>
              </a:ext>
            </a:extLst>
          </p:cNvPr>
          <p:cNvSpPr txBox="1">
            <a:spLocks/>
          </p:cNvSpPr>
          <p:nvPr/>
        </p:nvSpPr>
        <p:spPr>
          <a:xfrm>
            <a:off x="453551" y="1332707"/>
            <a:ext cx="7585202" cy="507162"/>
          </a:xfrm>
          <a:prstGeom prst="rect">
            <a:avLst/>
          </a:prstGeom>
        </p:spPr>
        <p:txBody>
          <a:bodyPr lIns="70658" tIns="35329" rIns="70658" bIns="35329" anchor="t"/>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n-CA" dirty="0">
                <a:cs typeface="Calibri"/>
              </a:rPr>
              <a:t>Enroll in the </a:t>
            </a:r>
            <a:r>
              <a:rPr lang="en-CA" dirty="0">
                <a:solidFill>
                  <a:srgbClr val="FC27E5"/>
                </a:solidFill>
                <a:cs typeface="Calibri"/>
              </a:rPr>
              <a:t>&lt;Plan Name&gt; </a:t>
            </a:r>
            <a:r>
              <a:rPr lang="en-CA" dirty="0">
                <a:cs typeface="Calibri"/>
              </a:rPr>
              <a:t>today</a:t>
            </a:r>
          </a:p>
        </p:txBody>
      </p:sp>
      <p:sp>
        <p:nvSpPr>
          <p:cNvPr id="17" name="Rectangle 16">
            <a:extLst>
              <a:ext uri="{FF2B5EF4-FFF2-40B4-BE49-F238E27FC236}">
                <a16:creationId xmlns:a16="http://schemas.microsoft.com/office/drawing/2014/main" id="{CEC2F6E0-11DA-0D78-6672-7BF93A0EAC96}"/>
              </a:ext>
            </a:extLst>
          </p:cNvPr>
          <p:cNvSpPr/>
          <p:nvPr/>
        </p:nvSpPr>
        <p:spPr>
          <a:xfrm>
            <a:off x="4976279" y="120312"/>
            <a:ext cx="2741686" cy="914400"/>
          </a:xfrm>
          <a:prstGeom prst="rect">
            <a:avLst/>
          </a:prstGeom>
          <a:noFill/>
          <a:ln>
            <a:solidFill>
              <a:srgbClr val="FC27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8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DBCF-10C5-7B89-2303-5A6DF95332F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077E10-85BD-8DDE-CC05-69CCB9E048C2}"/>
              </a:ext>
            </a:extLst>
          </p:cNvPr>
          <p:cNvSpPr/>
          <p:nvPr/>
        </p:nvSpPr>
        <p:spPr>
          <a:xfrm>
            <a:off x="4875786" y="1585138"/>
            <a:ext cx="2440684" cy="2233097"/>
          </a:xfrm>
          <a:prstGeom prst="rect">
            <a:avLst/>
          </a:prstGeom>
          <a:solidFill>
            <a:srgbClr val="F7F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10" name="TextBox 9">
            <a:extLst>
              <a:ext uri="{FF2B5EF4-FFF2-40B4-BE49-F238E27FC236}">
                <a16:creationId xmlns:a16="http://schemas.microsoft.com/office/drawing/2014/main" id="{96843464-9848-9A10-A0AD-854C32D7FF81}"/>
              </a:ext>
            </a:extLst>
          </p:cNvPr>
          <p:cNvSpPr txBox="1"/>
          <p:nvPr/>
        </p:nvSpPr>
        <p:spPr>
          <a:xfrm>
            <a:off x="382275" y="784043"/>
            <a:ext cx="4257245" cy="938719"/>
          </a:xfrm>
          <a:prstGeom prst="rect">
            <a:avLst/>
          </a:prstGeom>
          <a:noFill/>
        </p:spPr>
        <p:txBody>
          <a:bodyPr wrap="square" lIns="91440" tIns="45720" rIns="91440" bIns="45720" anchor="t">
            <a:spAutoFit/>
          </a:bodyPr>
          <a:lstStyle/>
          <a:p>
            <a:pPr>
              <a:spcBef>
                <a:spcPts val="600"/>
              </a:spcBef>
              <a:buSzPts val="1000"/>
              <a:tabLst>
                <a:tab pos="353278" algn="l"/>
              </a:tabLst>
            </a:pPr>
            <a:r>
              <a:rPr lang="en-US" sz="1100">
                <a:latin typeface="Fidelity Sans"/>
                <a:ea typeface="Times New Roman" panose="02020603050405020304" pitchFamily="18" charset="0"/>
                <a:cs typeface="Aptos" panose="020B0004020202020204" pitchFamily="34" charset="0"/>
              </a:rPr>
              <a:t>T</a:t>
            </a:r>
            <a:r>
              <a:rPr lang="en-US" sz="1100">
                <a:latin typeface="Fidelity Sans"/>
              </a:rPr>
              <a:t>he earlier you start saving, the more time your money has the potential to grow. </a:t>
            </a:r>
            <a:r>
              <a:rPr lang="en-US" sz="1100">
                <a:solidFill>
                  <a:srgbClr val="000000"/>
                </a:solidFill>
                <a:latin typeface="Fidelity Sans"/>
              </a:rPr>
              <a:t>Your workplace savings plan offers compound growth on your savings. That means your money could grow faster, because your interest can earn even more interest if it stays invested. Think of it like a snowball getting bigger as it rolls.</a:t>
            </a:r>
            <a:endParaRPr lang="en-US" sz="1400">
              <a:solidFill>
                <a:srgbClr val="368727"/>
              </a:solidFill>
              <a:latin typeface="Fidelity Sans"/>
            </a:endParaRPr>
          </a:p>
        </p:txBody>
      </p:sp>
      <p:sp>
        <p:nvSpPr>
          <p:cNvPr id="13" name="Rectangle 12">
            <a:extLst>
              <a:ext uri="{FF2B5EF4-FFF2-40B4-BE49-F238E27FC236}">
                <a16:creationId xmlns:a16="http://schemas.microsoft.com/office/drawing/2014/main" id="{A8F9C1B0-85CA-EE6C-0D3D-29288F54BBC0}"/>
              </a:ext>
            </a:extLst>
          </p:cNvPr>
          <p:cNvSpPr/>
          <p:nvPr/>
        </p:nvSpPr>
        <p:spPr>
          <a:xfrm rot="10800000">
            <a:off x="-3329" y="5265147"/>
            <a:ext cx="7772401" cy="1784886"/>
          </a:xfrm>
          <a:prstGeom prst="rect">
            <a:avLst/>
          </a:prstGeom>
          <a:solidFill>
            <a:srgbClr val="368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91"/>
          </a:p>
        </p:txBody>
      </p:sp>
      <p:sp>
        <p:nvSpPr>
          <p:cNvPr id="2" name="Footer Placeholder 1">
            <a:extLst>
              <a:ext uri="{FF2B5EF4-FFF2-40B4-BE49-F238E27FC236}">
                <a16:creationId xmlns:a16="http://schemas.microsoft.com/office/drawing/2014/main" id="{C51AC55E-9A72-161C-7708-3841E5E8C3AF}"/>
              </a:ext>
            </a:extLst>
          </p:cNvPr>
          <p:cNvSpPr>
            <a:spLocks noGrp="1"/>
          </p:cNvSpPr>
          <p:nvPr>
            <p:ph type="ftr" sz="quarter" idx="11"/>
          </p:nvPr>
        </p:nvSpPr>
        <p:spPr>
          <a:xfrm>
            <a:off x="457200" y="7271937"/>
            <a:ext cx="6858000" cy="2438298"/>
          </a:xfrm>
        </p:spPr>
        <p:txBody>
          <a:bodyPr/>
          <a:lstStyle/>
          <a:p>
            <a:pPr>
              <a:lnSpc>
                <a:spcPct val="100000"/>
              </a:lnSpc>
              <a:spcBef>
                <a:spcPts val="700"/>
              </a:spcBef>
            </a:pPr>
            <a:r>
              <a:rPr lang="en-US" sz="1100" dirty="0">
                <a:latin typeface="Fidelity Sans"/>
              </a:rPr>
              <a:t>Investing involves risk, including risk of loss</a:t>
            </a:r>
          </a:p>
          <a:p>
            <a:pPr>
              <a:lnSpc>
                <a:spcPct val="100000"/>
              </a:lnSpc>
              <a:spcBef>
                <a:spcPts val="700"/>
              </a:spcBef>
            </a:pPr>
            <a:r>
              <a:rPr lang="en-US" sz="800" spc="-20" dirty="0">
                <a:latin typeface="Fidelity Sans 2"/>
              </a:rPr>
              <a:t>*For illustration purposes only. This hypothetical example assumes the following: (1) a beginning plan account balance of $10; (2) pretax contributions of $20 annually at the beginning of the period for 1 through 10 years; (3) An annual rate of return of 7%. (4) The ending values do not reflect taxes, fees, or inflation. If they did, amount would be lower. Earnings and pretax contributions are subject to taxes when withdrawn. Distributions made before age 59½ may also be subject to a 10% penalty. Contribution amounts are subject to IRS and Plan limits. Systematic investing does not ensure a profit or guarantee against a loss in a declining market. This example is for illustrative purposes only and does not represent the performance of any security. Consider your current and anticipated investment horizon when making an investment decision. The assumed rate of return used in the example is not guaranteed. Investments that have potential for a 7% annual rate of return also come with risk of loss.</a:t>
            </a:r>
            <a:endParaRPr lang="en-US" sz="800" spc="-20" dirty="0">
              <a:solidFill>
                <a:srgbClr val="000000"/>
              </a:solidFill>
              <a:latin typeface="Fidelity Sans 2"/>
            </a:endParaRPr>
          </a:p>
          <a:p>
            <a:pPr>
              <a:lnSpc>
                <a:spcPct val="100000"/>
              </a:lnSpc>
              <a:spcBef>
                <a:spcPts val="700"/>
              </a:spcBef>
            </a:pPr>
            <a:r>
              <a:rPr lang="en-US" sz="800" spc="-20" dirty="0">
                <a:solidFill>
                  <a:schemeClr val="tx1"/>
                </a:solidFill>
                <a:latin typeface="Fidelity Sans 2"/>
                <a:ea typeface="Roboto"/>
                <a:cs typeface="Roboto"/>
              </a:rPr>
              <a:t>The Plan is intended to be a participant-directed plan as described in Section 404(c) of ERISA, which means that fiduciaries of the Plan are ordinarily relieved of liability for any losses that are the direct and necessary result of investment instructions given by a participant or beneficiary.</a:t>
            </a:r>
            <a:endParaRPr lang="en-US" sz="800" dirty="0">
              <a:solidFill>
                <a:schemeClr val="tx1"/>
              </a:solidFill>
              <a:latin typeface="Fidelity Sans 2"/>
            </a:endParaRPr>
          </a:p>
          <a:p>
            <a:pPr>
              <a:lnSpc>
                <a:spcPct val="100000"/>
              </a:lnSpc>
              <a:spcBef>
                <a:spcPts val="700"/>
              </a:spcBef>
            </a:pPr>
            <a:r>
              <a:rPr lang="en-US" sz="800" spc="-20" dirty="0">
                <a:latin typeface="Fidelity Sans 2"/>
                <a:ea typeface="Roboto"/>
                <a:cs typeface="Roboto"/>
              </a:rPr>
              <a:t>Apple is a trademark of Apple Inc., registered in the U.S. and other countries. App Store is a registered service mark of Apple Inc. Android and Google Play are trademarks of Google LLC.</a:t>
            </a:r>
            <a:r>
              <a:rPr lang="en-US" sz="800" spc="-20" dirty="0">
                <a:latin typeface="Fidelity Sans 2"/>
              </a:rPr>
              <a:t> </a:t>
            </a:r>
            <a:endParaRPr lang="en-US" sz="800" spc="-20" dirty="0">
              <a:solidFill>
                <a:srgbClr val="000000"/>
              </a:solidFill>
              <a:latin typeface="Fidelity Sans 2"/>
            </a:endParaRPr>
          </a:p>
          <a:p>
            <a:pPr>
              <a:lnSpc>
                <a:spcPct val="100000"/>
              </a:lnSpc>
              <a:spcBef>
                <a:spcPts val="700"/>
              </a:spcBef>
            </a:pPr>
            <a:r>
              <a:rPr lang="en-US" sz="800" spc="-20" dirty="0">
                <a:latin typeface="Fidelity Sans 2"/>
              </a:rPr>
              <a:t>Fidelity Brokerage Services LLC, Member NYSE, SIPC, 900 Salem Street, Smithfield, RI 02917</a:t>
            </a:r>
            <a:br>
              <a:rPr lang="en-US" sz="800" spc="-20" dirty="0">
                <a:latin typeface="Fidelity Sans 2"/>
              </a:rPr>
            </a:br>
            <a:r>
              <a:rPr lang="en-US" sz="800" spc="-20" dirty="0">
                <a:latin typeface="Fidelity Sans 2"/>
              </a:rPr>
              <a:t>© 2025 FMR LLC. All rights reserved</a:t>
            </a:r>
            <a:r>
              <a:rPr lang="en-US" sz="800" spc="-20" dirty="0">
                <a:latin typeface="Fidelity Sans 2"/>
                <a:ea typeface="Calibri"/>
                <a:cs typeface="Calibri"/>
              </a:rPr>
              <a:t>.</a:t>
            </a:r>
            <a:br>
              <a:rPr lang="en-US" sz="800" spc="-20" dirty="0">
                <a:ea typeface="Calibri"/>
                <a:cs typeface="Calibri"/>
              </a:rPr>
            </a:br>
            <a:r>
              <a:rPr lang="en-CA" sz="800" spc="-20" dirty="0">
                <a:ea typeface="+mn-lt"/>
                <a:cs typeface="+mn-lt"/>
              </a:rPr>
              <a:t>1210840.5.0</a:t>
            </a:r>
            <a:endParaRPr lang="en-CA" sz="600" dirty="0"/>
          </a:p>
        </p:txBody>
      </p:sp>
      <p:sp>
        <p:nvSpPr>
          <p:cNvPr id="7" name="TextBox 6">
            <a:extLst>
              <a:ext uri="{FF2B5EF4-FFF2-40B4-BE49-F238E27FC236}">
                <a16:creationId xmlns:a16="http://schemas.microsoft.com/office/drawing/2014/main" id="{1C26AFE1-543C-4645-6BFF-3AF9FCC790CF}"/>
              </a:ext>
            </a:extLst>
          </p:cNvPr>
          <p:cNvSpPr txBox="1"/>
          <p:nvPr/>
        </p:nvSpPr>
        <p:spPr>
          <a:xfrm>
            <a:off x="375917" y="396404"/>
            <a:ext cx="7483095" cy="369332"/>
          </a:xfrm>
          <a:prstGeom prst="rect">
            <a:avLst/>
          </a:prstGeom>
          <a:noFill/>
        </p:spPr>
        <p:txBody>
          <a:bodyPr wrap="square" lIns="91440" tIns="45720" rIns="91440" bIns="45720" anchor="t">
            <a:spAutoFit/>
          </a:bodyPr>
          <a:lstStyle/>
          <a:p>
            <a:r>
              <a:rPr lang="en-CA">
                <a:solidFill>
                  <a:schemeClr val="accent1"/>
                </a:solidFill>
                <a:latin typeface="+mj-lt"/>
              </a:rPr>
              <a:t>The Power of Small Amounts</a:t>
            </a:r>
            <a:endParaRPr lang="en-US"/>
          </a:p>
        </p:txBody>
      </p:sp>
      <p:sp>
        <p:nvSpPr>
          <p:cNvPr id="12" name="TextBox 11">
            <a:extLst>
              <a:ext uri="{FF2B5EF4-FFF2-40B4-BE49-F238E27FC236}">
                <a16:creationId xmlns:a16="http://schemas.microsoft.com/office/drawing/2014/main" id="{C48243B4-D02A-C589-F973-1B56C0A79D37}"/>
              </a:ext>
            </a:extLst>
          </p:cNvPr>
          <p:cNvSpPr txBox="1"/>
          <p:nvPr/>
        </p:nvSpPr>
        <p:spPr>
          <a:xfrm>
            <a:off x="3592236" y="5614513"/>
            <a:ext cx="3540177" cy="1125483"/>
          </a:xfrm>
          <a:prstGeom prst="rect">
            <a:avLst/>
          </a:prstGeom>
          <a:noFill/>
        </p:spPr>
        <p:txBody>
          <a:bodyPr wrap="square" lIns="0" tIns="35329" rIns="70658" bIns="35329" rtlCol="0" anchor="t">
            <a:spAutoFit/>
          </a:bodyPr>
          <a:lstStyle/>
          <a:p>
            <a:pPr defTabSz="514359">
              <a:spcBef>
                <a:spcPts val="637"/>
              </a:spcBef>
            </a:pPr>
            <a:r>
              <a:rPr lang="en-US" kern="0" dirty="0">
                <a:solidFill>
                  <a:schemeClr val="bg1"/>
                </a:solidFill>
                <a:latin typeface="+mj-lt"/>
              </a:rPr>
              <a:t>Prefer a mobile experience?</a:t>
            </a:r>
          </a:p>
          <a:p>
            <a:pPr defTabSz="514359">
              <a:spcBef>
                <a:spcPts val="637"/>
              </a:spcBef>
            </a:pPr>
            <a:r>
              <a:rPr lang="en-US" sz="1100" kern="0" dirty="0">
                <a:solidFill>
                  <a:schemeClr val="bg1"/>
                </a:solidFill>
                <a:latin typeface="Fidelity Sans"/>
              </a:rPr>
              <a:t>The </a:t>
            </a:r>
            <a:r>
              <a:rPr lang="en-US" sz="1100" kern="0" dirty="0" err="1">
                <a:solidFill>
                  <a:schemeClr val="bg1"/>
                </a:solidFill>
                <a:latin typeface="Fidelity Sans"/>
              </a:rPr>
              <a:t>NetBenefits</a:t>
            </a:r>
            <a:r>
              <a:rPr lang="en-US" sz="1100" kern="0" dirty="0">
                <a:solidFill>
                  <a:schemeClr val="bg1"/>
                </a:solidFill>
                <a:latin typeface="Fidelity Sans"/>
              </a:rPr>
              <a:t> app gives you more ways to access and manage your employee benefits. Download now!</a:t>
            </a:r>
          </a:p>
          <a:p>
            <a:pPr defTabSz="514359">
              <a:spcBef>
                <a:spcPts val="1200"/>
              </a:spcBef>
            </a:pPr>
            <a:r>
              <a:rPr lang="en-US" sz="1100" i="1" kern="0" dirty="0">
                <a:solidFill>
                  <a:schemeClr val="bg1"/>
                </a:solidFill>
                <a:latin typeface="Fidelity Sans"/>
              </a:rPr>
              <a:t>Compatible with Apple</a:t>
            </a:r>
            <a:r>
              <a:rPr lang="en-US" sz="700" kern="0" baseline="30000" dirty="0">
                <a:solidFill>
                  <a:schemeClr val="bg1"/>
                </a:solidFill>
                <a:latin typeface="Fidelity Sans 2"/>
              </a:rPr>
              <a:t>®</a:t>
            </a:r>
            <a:r>
              <a:rPr lang="en-US" sz="700" i="1" kern="0" baseline="30000" dirty="0">
                <a:solidFill>
                  <a:schemeClr val="bg1"/>
                </a:solidFill>
                <a:latin typeface="Fidelity Sans"/>
              </a:rPr>
              <a:t> </a:t>
            </a:r>
            <a:r>
              <a:rPr lang="en-US" sz="1100" i="1" kern="0" dirty="0">
                <a:solidFill>
                  <a:schemeClr val="bg1"/>
                </a:solidFill>
                <a:latin typeface="Fidelity Sans"/>
              </a:rPr>
              <a:t>and Android</a:t>
            </a:r>
            <a:r>
              <a:rPr lang="en-US" sz="700" kern="0" baseline="30000" dirty="0">
                <a:solidFill>
                  <a:schemeClr val="bg1"/>
                </a:solidFill>
                <a:latin typeface="Fidelity Sans 2"/>
              </a:rPr>
              <a:t>®</a:t>
            </a:r>
            <a:r>
              <a:rPr lang="en-US" sz="700" i="1" kern="0" baseline="30000" dirty="0">
                <a:solidFill>
                  <a:schemeClr val="bg1"/>
                </a:solidFill>
                <a:latin typeface="Fidelity Sans"/>
              </a:rPr>
              <a:t> </a:t>
            </a:r>
            <a:endParaRPr lang="en-US" sz="700" i="1" kern="0" baseline="30000" dirty="0">
              <a:solidFill>
                <a:schemeClr val="bg1"/>
              </a:solidFill>
              <a:latin typeface="Fidelity Sans" panose="020B0503030202020204" pitchFamily="34" charset="77"/>
            </a:endParaRPr>
          </a:p>
        </p:txBody>
      </p:sp>
      <p:sp>
        <p:nvSpPr>
          <p:cNvPr id="17" name="Rectangle 16">
            <a:extLst>
              <a:ext uri="{FF2B5EF4-FFF2-40B4-BE49-F238E27FC236}">
                <a16:creationId xmlns:a16="http://schemas.microsoft.com/office/drawing/2014/main" id="{A3DDD646-1C57-06C9-E85C-CA4D4D7FB689}"/>
              </a:ext>
            </a:extLst>
          </p:cNvPr>
          <p:cNvSpPr/>
          <p:nvPr/>
        </p:nvSpPr>
        <p:spPr>
          <a:xfrm>
            <a:off x="5438800" y="2200021"/>
            <a:ext cx="1279710" cy="131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F5E87AC9-06FC-8829-D1CE-4109709CA45B}"/>
              </a:ext>
            </a:extLst>
          </p:cNvPr>
          <p:cNvPicPr>
            <a:picLocks noChangeAspect="1"/>
          </p:cNvPicPr>
          <p:nvPr/>
        </p:nvPicPr>
        <p:blipFill>
          <a:blip r:embed="rId2"/>
          <a:stretch>
            <a:fillRect/>
          </a:stretch>
        </p:blipFill>
        <p:spPr>
          <a:xfrm>
            <a:off x="245768" y="4954977"/>
            <a:ext cx="3103499" cy="2097419"/>
          </a:xfrm>
          <a:prstGeom prst="rect">
            <a:avLst/>
          </a:prstGeom>
        </p:spPr>
      </p:pic>
      <p:pic>
        <p:nvPicPr>
          <p:cNvPr id="20" name="Picture 19">
            <a:extLst>
              <a:ext uri="{FF2B5EF4-FFF2-40B4-BE49-F238E27FC236}">
                <a16:creationId xmlns:a16="http://schemas.microsoft.com/office/drawing/2014/main" id="{054508B9-9233-5470-36EC-F6CCE26032D5}"/>
              </a:ext>
            </a:extLst>
          </p:cNvPr>
          <p:cNvPicPr>
            <a:picLocks noChangeAspect="1"/>
          </p:cNvPicPr>
          <p:nvPr/>
        </p:nvPicPr>
        <p:blipFill>
          <a:blip r:embed="rId3"/>
          <a:srcRect b="38378"/>
          <a:stretch>
            <a:fillRect/>
          </a:stretch>
        </p:blipFill>
        <p:spPr>
          <a:xfrm>
            <a:off x="-5909" y="4889489"/>
            <a:ext cx="2810403" cy="2160545"/>
          </a:xfrm>
          <a:prstGeom prst="rect">
            <a:avLst/>
          </a:prstGeom>
        </p:spPr>
      </p:pic>
      <p:pic>
        <p:nvPicPr>
          <p:cNvPr id="14" name="Picture 13">
            <a:extLst>
              <a:ext uri="{FF2B5EF4-FFF2-40B4-BE49-F238E27FC236}">
                <a16:creationId xmlns:a16="http://schemas.microsoft.com/office/drawing/2014/main" id="{7587EBA7-D6E7-F517-F7C5-1ABE249A0582}"/>
              </a:ext>
            </a:extLst>
          </p:cNvPr>
          <p:cNvPicPr>
            <a:picLocks noChangeAspect="1"/>
          </p:cNvPicPr>
          <p:nvPr/>
        </p:nvPicPr>
        <p:blipFill>
          <a:blip r:embed="rId4"/>
          <a:stretch>
            <a:fillRect/>
          </a:stretch>
        </p:blipFill>
        <p:spPr>
          <a:xfrm>
            <a:off x="1314995" y="5415445"/>
            <a:ext cx="1133856" cy="1072804"/>
          </a:xfrm>
          <a:prstGeom prst="rect">
            <a:avLst/>
          </a:prstGeom>
        </p:spPr>
      </p:pic>
      <p:sp>
        <p:nvSpPr>
          <p:cNvPr id="6" name="TextBox 5">
            <a:extLst>
              <a:ext uri="{FF2B5EF4-FFF2-40B4-BE49-F238E27FC236}">
                <a16:creationId xmlns:a16="http://schemas.microsoft.com/office/drawing/2014/main" id="{3E4C654C-2D70-5AAF-95B7-381E6552B2EE}"/>
              </a:ext>
            </a:extLst>
          </p:cNvPr>
          <p:cNvSpPr txBox="1"/>
          <p:nvPr/>
        </p:nvSpPr>
        <p:spPr>
          <a:xfrm>
            <a:off x="4948444" y="1720274"/>
            <a:ext cx="2309581" cy="430887"/>
          </a:xfrm>
          <a:prstGeom prst="rect">
            <a:avLst/>
          </a:prstGeom>
          <a:noFill/>
        </p:spPr>
        <p:txBody>
          <a:bodyPr wrap="square" lIns="91440" tIns="45720" rIns="91440" bIns="45720" rtlCol="0" anchor="t">
            <a:spAutoFit/>
          </a:bodyPr>
          <a:lstStyle/>
          <a:p>
            <a:pPr algn="ctr"/>
            <a:r>
              <a:rPr lang="en-US" sz="1100">
                <a:latin typeface="Fidelity Sans"/>
              </a:rPr>
              <a:t>Try out our interactive experience and see for yourself! </a:t>
            </a:r>
            <a:endParaRPr lang="en-US"/>
          </a:p>
        </p:txBody>
      </p:sp>
      <p:pic>
        <p:nvPicPr>
          <p:cNvPr id="4" name="Picture 3">
            <a:extLst>
              <a:ext uri="{FF2B5EF4-FFF2-40B4-BE49-F238E27FC236}">
                <a16:creationId xmlns:a16="http://schemas.microsoft.com/office/drawing/2014/main" id="{7F408906-AEC8-6E02-8014-BEF8F63FD7D2}"/>
              </a:ext>
            </a:extLst>
          </p:cNvPr>
          <p:cNvPicPr>
            <a:picLocks noChangeAspect="1"/>
          </p:cNvPicPr>
          <p:nvPr/>
        </p:nvPicPr>
        <p:blipFill>
          <a:blip r:embed="rId5"/>
          <a:stretch>
            <a:fillRect/>
          </a:stretch>
        </p:blipFill>
        <p:spPr>
          <a:xfrm>
            <a:off x="5585238" y="2321841"/>
            <a:ext cx="986835" cy="1069848"/>
          </a:xfrm>
          <a:prstGeom prst="rect">
            <a:avLst/>
          </a:prstGeom>
        </p:spPr>
      </p:pic>
      <p:sp>
        <p:nvSpPr>
          <p:cNvPr id="30" name="TextBox 29">
            <a:extLst>
              <a:ext uri="{FF2B5EF4-FFF2-40B4-BE49-F238E27FC236}">
                <a16:creationId xmlns:a16="http://schemas.microsoft.com/office/drawing/2014/main" id="{9ACE3865-BE4C-9CA6-172B-29EAF85BF7AD}"/>
              </a:ext>
            </a:extLst>
          </p:cNvPr>
          <p:cNvSpPr txBox="1"/>
          <p:nvPr/>
        </p:nvSpPr>
        <p:spPr>
          <a:xfrm>
            <a:off x="1278174" y="2394849"/>
            <a:ext cx="2593735" cy="276999"/>
          </a:xfrm>
          <a:prstGeom prst="rect">
            <a:avLst/>
          </a:prstGeom>
          <a:noFill/>
        </p:spPr>
        <p:txBody>
          <a:bodyPr wrap="square" lIns="0" rtlCol="0" anchor="t">
            <a:spAutoFit/>
          </a:bodyPr>
          <a:lstStyle/>
          <a:p>
            <a:pPr algn="ctr" defTabSz="665665">
              <a:spcBef>
                <a:spcPts val="825"/>
              </a:spcBef>
            </a:pPr>
            <a:r>
              <a:rPr lang="en-US" sz="1200" b="1" kern="0">
                <a:latin typeface="Fidelity Sans" panose="020B0503030202020204" pitchFamily="34" charset="77"/>
              </a:rPr>
              <a:t>The effect of $20 over 10 years*</a:t>
            </a:r>
          </a:p>
        </p:txBody>
      </p:sp>
      <p:sp>
        <p:nvSpPr>
          <p:cNvPr id="31" name="TextBox 30">
            <a:extLst>
              <a:ext uri="{FF2B5EF4-FFF2-40B4-BE49-F238E27FC236}">
                <a16:creationId xmlns:a16="http://schemas.microsoft.com/office/drawing/2014/main" id="{F3BA5AA5-4193-A825-9B3B-F7DA3E841C38}"/>
              </a:ext>
            </a:extLst>
          </p:cNvPr>
          <p:cNvSpPr txBox="1"/>
          <p:nvPr/>
        </p:nvSpPr>
        <p:spPr>
          <a:xfrm>
            <a:off x="325895" y="3862190"/>
            <a:ext cx="531109" cy="246221"/>
          </a:xfrm>
          <a:prstGeom prst="rect">
            <a:avLst/>
          </a:prstGeom>
          <a:noFill/>
        </p:spPr>
        <p:txBody>
          <a:bodyPr wrap="square" lIns="0" rtlCol="0" anchor="t">
            <a:spAutoFit/>
          </a:bodyPr>
          <a:lstStyle/>
          <a:p>
            <a:pPr algn="l" defTabSz="665665">
              <a:spcBef>
                <a:spcPts val="825"/>
              </a:spcBef>
            </a:pPr>
            <a:r>
              <a:rPr lang="en-US" sz="1000" kern="0" dirty="0"/>
              <a:t>Year</a:t>
            </a:r>
          </a:p>
        </p:txBody>
      </p:sp>
      <p:graphicFrame>
        <p:nvGraphicFramePr>
          <p:cNvPr id="3" name="Object 27">
            <a:extLst>
              <a:ext uri="{FF2B5EF4-FFF2-40B4-BE49-F238E27FC236}">
                <a16:creationId xmlns:a16="http://schemas.microsoft.com/office/drawing/2014/main" id="{9A4FF576-F843-45B5-0AF2-0EBD155B8954}"/>
              </a:ext>
            </a:extLst>
          </p:cNvPr>
          <p:cNvGraphicFramePr>
            <a:graphicFrameLocks noChangeAspect="1"/>
          </p:cNvGraphicFramePr>
          <p:nvPr>
            <p:extLst>
              <p:ext uri="{D42A27DB-BD31-4B8C-83A1-F6EECF244321}">
                <p14:modId xmlns:p14="http://schemas.microsoft.com/office/powerpoint/2010/main" val="3901632563"/>
              </p:ext>
            </p:extLst>
          </p:nvPr>
        </p:nvGraphicFramePr>
        <p:xfrm>
          <a:off x="397604" y="2691100"/>
          <a:ext cx="4401903" cy="169977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61659293"/>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4.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5.xml><?xml version="1.0" encoding="utf-8"?>
<ct:contentTypeSchema xmlns:ct="http://schemas.microsoft.com/office/2006/metadata/contentType" xmlns:ma="http://schemas.microsoft.com/office/2006/metadata/properties/metaAttributes" ct:_="" ma:_="" ma:contentTypeName="Document" ma:contentTypeID="0x010100295EC1BF5821EA4C8D99B765B49441C0" ma:contentTypeVersion="13" ma:contentTypeDescription="Create a new document." ma:contentTypeScope="" ma:versionID="a15618f76322c69bdd9e45a83aaf2177">
  <xsd:schema xmlns:xsd="http://www.w3.org/2001/XMLSchema" xmlns:xs="http://www.w3.org/2001/XMLSchema" xmlns:p="http://schemas.microsoft.com/office/2006/metadata/properties" xmlns:ns2="8c751b0d-249b-48f2-9891-a922dbe52373" xmlns:ns3="ed809a10-8c4b-4e8b-9b2b-8bac9d0a8a75" targetNamespace="http://schemas.microsoft.com/office/2006/metadata/properties" ma:root="true" ma:fieldsID="d3c1b2ec2a3d096b8eabc096ab9ef14a" ns2:_="" ns3:_="">
    <xsd:import namespace="8c751b0d-249b-48f2-9891-a922dbe52373"/>
    <xsd:import namespace="ed809a10-8c4b-4e8b-9b2b-8bac9d0a8a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51b0d-249b-48f2-9891-a922dbe52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809a10-8c4b-4e8b-9b2b-8bac9d0a8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c01fc3-c996-4317-a900-5dfe259c9498}" ma:internalName="TaxCatchAll" ma:showField="CatchAllData" ma:web="ed809a10-8c4b-4e8b-9b2b-8bac9d0a8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9.xml><?xml version="1.0" encoding="utf-8"?>
<?mso-contentType ?>
<FormTemplates xmlns="http://schemas.microsoft.com/sharepoint/v3/contenttype/forms">
  <Display>DocumentLibraryForm</Display>
  <Edit>DocumentLibraryForm</Edit>
  <New>DocumentLibraryForm</New>
</FormTemplates>
</file>

<file path=customXml/item10.xml><?xml version="1.0" encoding="utf-8"?>
<ContentId CID="S000000000045328"/>
</file>

<file path=customXml/item1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2.xml><?xml version="1.0" encoding="utf-8"?>
<ContentId CID="S000000000032561"/>
</file>

<file path=customXml/item13.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5.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17.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1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9.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4.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25.xml><?xml version="1.0" encoding="utf-8"?>
<ContentId CID="S000000000045328"/>
</file>

<file path=customXml/item26.xml><?xml version="1.0" encoding="utf-8"?>
<p:properties xmlns:p="http://schemas.microsoft.com/office/2006/metadata/properties" xmlns:xsi="http://www.w3.org/2001/XMLSchema-instance" xmlns:pc="http://schemas.microsoft.com/office/infopath/2007/PartnerControls">
  <documentManagement>
    <lcf76f155ced4ddcb4097134ff3c332f xmlns="8c751b0d-249b-48f2-9891-a922dbe52373">
      <Terms xmlns="http://schemas.microsoft.com/office/infopath/2007/PartnerControls"/>
    </lcf76f155ced4ddcb4097134ff3c332f>
    <TaxCatchAll xmlns="ed809a10-8c4b-4e8b-9b2b-8bac9d0a8a75" xsi:nil="true"/>
  </documentManagement>
</p:properties>
</file>

<file path=customXml/item27.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28.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30.xml><?xml version="1.0" encoding="utf-8"?>
<ContentId CID="S000000000045328"/>
</file>

<file path=customXml/item3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3.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4.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6.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8.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FB9B744E-8C31-41E5-B6B4-7F23D5301C0E}">
  <ds:schemaRefs>
    <ds:schemaRef ds:uri="Strauss.PersonalizationDefinition"/>
  </ds:schemaRefs>
</ds:datastoreItem>
</file>

<file path=customXml/itemProps2.xml><?xml version="1.0" encoding="utf-8"?>
<ds:datastoreItem xmlns:ds="http://schemas.openxmlformats.org/officeDocument/2006/customXml" ds:itemID="{FD48E768-29FC-451B-8EC8-07E5EC996AB6}">
  <ds:schemaRefs>
    <ds:schemaRef ds:uri="Strauss.PersonalizationDefinition"/>
  </ds:schemaRefs>
</ds:datastoreItem>
</file>

<file path=customXml/itemProps3.xml><?xml version="1.0" encoding="utf-8"?>
<ds:datastoreItem xmlns:ds="http://schemas.openxmlformats.org/officeDocument/2006/customXml" ds:itemID="{25F5D14B-B92B-4EED-A7B1-DBF74F72AC05}">
  <ds:schemaRefs>
    <ds:schemaRef ds:uri="Strauss.PersonalizationDefinition"/>
  </ds:schemaRefs>
</ds:datastoreItem>
</file>

<file path=customXml/itemProps4.xml><?xml version="1.0" encoding="utf-8"?>
<ds:datastoreItem xmlns:ds="http://schemas.openxmlformats.org/officeDocument/2006/customXml" ds:itemID="{8290DCE3-8E3B-4574-9C4B-0D94B8867CD6}">
  <ds:schemaRefs>
    <ds:schemaRef ds:uri="Strauss.PersonalizationDefinition"/>
  </ds:schemaRefs>
</ds:datastoreItem>
</file>

<file path=customXml/itemProps5.xml><?xml version="1.0" encoding="utf-8"?>
<ds:datastoreItem xmlns:ds="http://schemas.openxmlformats.org/officeDocument/2006/customXml" ds:itemID="{B68874DA-FB8E-46A9-92E6-581C5B83C474}">
  <ds:schemaRefs>
    <ds:schemaRef ds:uri="8c751b0d-249b-48f2-9891-a922dbe52373"/>
    <ds:schemaRef ds:uri="ed809a10-8c4b-4e8b-9b2b-8bac9d0a8a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6.xml><?xml version="1.0" encoding="utf-8"?>
<ds:datastoreItem xmlns:ds="http://schemas.openxmlformats.org/officeDocument/2006/customXml" ds:itemID="{552B32B4-3A8A-4CBF-A156-DC812FA9F4B7}">
  <ds:schemaRefs>
    <ds:schemaRef ds:uri="Strauss.PersonalizationDefinition"/>
  </ds:schemaRefs>
</ds:datastoreItem>
</file>

<file path=customXml/itemProps7.xml><?xml version="1.0" encoding="utf-8"?>
<ds:datastoreItem xmlns:ds="http://schemas.openxmlformats.org/officeDocument/2006/customXml" ds:itemID="{A21F3D8D-8DBA-4C7A-AB4D-1453567364BD}">
  <ds:schemaRefs>
    <ds:schemaRef ds:uri="Strauss.PersonalizationDefinition"/>
  </ds:schemaRefs>
</ds:datastoreItem>
</file>

<file path=customXml/itemProps8.xml><?xml version="1.0" encoding="utf-8"?>
<ds:datastoreItem xmlns:ds="http://schemas.openxmlformats.org/officeDocument/2006/customXml" ds:itemID="{51FE2C53-9050-4ACA-B9BE-C14572C95758}">
  <ds:schemaRefs>
    <ds:schemaRef ds:uri="Strauss.PersonalizationDefinition"/>
  </ds:schemaRefs>
</ds:datastoreItem>
</file>

<file path=customXml/itemProps9.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10.xml><?xml version="1.0" encoding="utf-8"?>
<ds:datastoreItem xmlns:ds="http://schemas.openxmlformats.org/officeDocument/2006/customXml" ds:itemID="{3A8F9D8F-659A-48F8-A4BD-B5F99EA7A238}">
  <ds:schemaRefs/>
</ds:datastoreItem>
</file>

<file path=customXml/itemProps11.xml><?xml version="1.0" encoding="utf-8"?>
<ds:datastoreItem xmlns:ds="http://schemas.openxmlformats.org/officeDocument/2006/customXml" ds:itemID="{0922084B-8305-43EB-AC66-D419C72C7EFF}">
  <ds:schemaRefs>
    <ds:schemaRef ds:uri="Strauss.PersonalizationDefinition"/>
  </ds:schemaRefs>
</ds:datastoreItem>
</file>

<file path=customXml/itemProps12.xml><?xml version="1.0" encoding="utf-8"?>
<ds:datastoreItem xmlns:ds="http://schemas.openxmlformats.org/officeDocument/2006/customXml" ds:itemID="{8EAC62B8-1BFA-433F-9D21-213840872CBC}">
  <ds:schemaRefs/>
</ds:datastoreItem>
</file>

<file path=customXml/itemProps13.xml><?xml version="1.0" encoding="utf-8"?>
<ds:datastoreItem xmlns:ds="http://schemas.openxmlformats.org/officeDocument/2006/customXml" ds:itemID="{E535D724-A728-4B61-952B-B6B3A066C452}">
  <ds:schemaRefs>
    <ds:schemaRef ds:uri="Strauss.PersonalizationDefinition"/>
  </ds:schemaRefs>
</ds:datastoreItem>
</file>

<file path=customXml/itemProps14.xml><?xml version="1.0" encoding="utf-8"?>
<ds:datastoreItem xmlns:ds="http://schemas.openxmlformats.org/officeDocument/2006/customXml" ds:itemID="{08D38458-EDA7-4FFF-BB53-7A3F00F4EE58}">
  <ds:schemaRefs>
    <ds:schemaRef ds:uri="Strauss.PersonalizationDefinition"/>
  </ds:schemaRefs>
</ds:datastoreItem>
</file>

<file path=customXml/itemProps15.xml><?xml version="1.0" encoding="utf-8"?>
<ds:datastoreItem xmlns:ds="http://schemas.openxmlformats.org/officeDocument/2006/customXml" ds:itemID="{A2102EF0-9EBA-456D-935A-B0E62BF8D1E0}">
  <ds:schemaRefs>
    <ds:schemaRef ds:uri="Strauss.PersonalizationDefinition"/>
  </ds:schemaRefs>
</ds:datastoreItem>
</file>

<file path=customXml/itemProps16.xml><?xml version="1.0" encoding="utf-8"?>
<ds:datastoreItem xmlns:ds="http://schemas.openxmlformats.org/officeDocument/2006/customXml" ds:itemID="{3D629B19-4C37-45DF-86B6-85CBB5D6D7B2}">
  <ds:schemaRefs>
    <ds:schemaRef ds:uri="Strauss.PersonalizationDefinition"/>
  </ds:schemaRefs>
</ds:datastoreItem>
</file>

<file path=customXml/itemProps17.xml><?xml version="1.0" encoding="utf-8"?>
<ds:datastoreItem xmlns:ds="http://schemas.openxmlformats.org/officeDocument/2006/customXml" ds:itemID="{7DE8F783-3851-4D2D-9884-8F91806D8BE4}">
  <ds:schemaRefs>
    <ds:schemaRef ds:uri="Strauss.PersonalizationDefinition"/>
  </ds:schemaRefs>
</ds:datastoreItem>
</file>

<file path=customXml/itemProps18.xml><?xml version="1.0" encoding="utf-8"?>
<ds:datastoreItem xmlns:ds="http://schemas.openxmlformats.org/officeDocument/2006/customXml" ds:itemID="{4BBDE425-27AE-43A2-B239-13F71159B139}">
  <ds:schemaRefs>
    <ds:schemaRef ds:uri="Strauss.PersonalizationDefinition"/>
  </ds:schemaRefs>
</ds:datastoreItem>
</file>

<file path=customXml/itemProps19.xml><?xml version="1.0" encoding="utf-8"?>
<ds:datastoreItem xmlns:ds="http://schemas.openxmlformats.org/officeDocument/2006/customXml" ds:itemID="{85802BDA-F251-4585-9DBC-08FD584CB815}">
  <ds:schemaRefs>
    <ds:schemaRef ds:uri="Strauss.PersonalizationDefinition"/>
  </ds:schemaRefs>
</ds:datastoreItem>
</file>

<file path=customXml/itemProps20.xml><?xml version="1.0" encoding="utf-8"?>
<ds:datastoreItem xmlns:ds="http://schemas.openxmlformats.org/officeDocument/2006/customXml" ds:itemID="{5854CDE2-1999-4E58-BE81-1C94BBE059BD}">
  <ds:schemaRefs>
    <ds:schemaRef ds:uri="Strauss.PersonalizationDefinition"/>
  </ds:schemaRefs>
</ds:datastoreItem>
</file>

<file path=customXml/itemProps21.xml><?xml version="1.0" encoding="utf-8"?>
<ds:datastoreItem xmlns:ds="http://schemas.openxmlformats.org/officeDocument/2006/customXml" ds:itemID="{C58DA368-17BC-46BB-9E5F-68F8390161EA}">
  <ds:schemaRefs>
    <ds:schemaRef ds:uri="Strauss.PersonalizationDefinition"/>
  </ds:schemaRefs>
</ds:datastoreItem>
</file>

<file path=customXml/itemProps22.xml><?xml version="1.0" encoding="utf-8"?>
<ds:datastoreItem xmlns:ds="http://schemas.openxmlformats.org/officeDocument/2006/customXml" ds:itemID="{F8B826C9-9A71-4D19-8BD9-9FAC4720C294}">
  <ds:schemaRefs>
    <ds:schemaRef ds:uri="Strauss.PersonalizationDefinition"/>
  </ds:schemaRefs>
</ds:datastoreItem>
</file>

<file path=customXml/itemProps23.xml><?xml version="1.0" encoding="utf-8"?>
<ds:datastoreItem xmlns:ds="http://schemas.openxmlformats.org/officeDocument/2006/customXml" ds:itemID="{8791F093-DF69-4A61-957A-3059E78EA595}">
  <ds:schemaRefs>
    <ds:schemaRef ds:uri="Strauss.PersonalizationDefinition"/>
  </ds:schemaRefs>
</ds:datastoreItem>
</file>

<file path=customXml/itemProps24.xml><?xml version="1.0" encoding="utf-8"?>
<ds:datastoreItem xmlns:ds="http://schemas.openxmlformats.org/officeDocument/2006/customXml" ds:itemID="{090A40F6-B7D9-4224-BF51-DD8DD480C409}">
  <ds:schemaRefs>
    <ds:schemaRef ds:uri="Strauss.PersonalizationDefinition"/>
  </ds:schemaRefs>
</ds:datastoreItem>
</file>

<file path=customXml/itemProps25.xml><?xml version="1.0" encoding="utf-8"?>
<ds:datastoreItem xmlns:ds="http://schemas.openxmlformats.org/officeDocument/2006/customXml" ds:itemID="{D239AB60-FC5D-418B-9376-6E11DA0170F5}">
  <ds:schemaRefs/>
</ds:datastoreItem>
</file>

<file path=customXml/itemProps26.xml><?xml version="1.0" encoding="utf-8"?>
<ds:datastoreItem xmlns:ds="http://schemas.openxmlformats.org/officeDocument/2006/customXml" ds:itemID="{C34A3F63-274B-466A-9488-742EA82CEEEA}">
  <ds:schemaRefs>
    <ds:schemaRef ds:uri="8c751b0d-249b-48f2-9891-a922dbe52373"/>
    <ds:schemaRef ds:uri="http://purl.org/dc/elements/1.1/"/>
    <ds:schemaRef ds:uri="http://schemas.microsoft.com/office/2006/metadata/properties"/>
    <ds:schemaRef ds:uri="ed809a10-8c4b-4e8b-9b2b-8bac9d0a8a7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7.xml><?xml version="1.0" encoding="utf-8"?>
<ds:datastoreItem xmlns:ds="http://schemas.openxmlformats.org/officeDocument/2006/customXml" ds:itemID="{D27B9D27-4FF5-4D74-B13E-C1718166C1C9}">
  <ds:schemaRefs>
    <ds:schemaRef ds:uri="Strauss.PersonalizationDefinition"/>
  </ds:schemaRefs>
</ds:datastoreItem>
</file>

<file path=customXml/itemProps28.xml><?xml version="1.0" encoding="utf-8"?>
<ds:datastoreItem xmlns:ds="http://schemas.openxmlformats.org/officeDocument/2006/customXml" ds:itemID="{EE207422-FF25-4716-BA02-8BC9F1D9A474}">
  <ds:schemaRefs>
    <ds:schemaRef ds:uri="Strauss.PersonalizationDefinition"/>
  </ds:schemaRefs>
</ds:datastoreItem>
</file>

<file path=customXml/itemProps29.xml><?xml version="1.0" encoding="utf-8"?>
<ds:datastoreItem xmlns:ds="http://schemas.openxmlformats.org/officeDocument/2006/customXml" ds:itemID="{369756DF-EB5B-4E8D-9E47-CDBAE77FECC3}">
  <ds:schemaRefs>
    <ds:schemaRef ds:uri="Strauss.PersonalizationDefinition"/>
  </ds:schemaRefs>
</ds:datastoreItem>
</file>

<file path=customXml/itemProps30.xml><?xml version="1.0" encoding="utf-8"?>
<ds:datastoreItem xmlns:ds="http://schemas.openxmlformats.org/officeDocument/2006/customXml" ds:itemID="{14E6F051-0548-4C89-985C-A8F9814C53DA}">
  <ds:schemaRefs/>
</ds:datastoreItem>
</file>

<file path=customXml/itemProps31.xml><?xml version="1.0" encoding="utf-8"?>
<ds:datastoreItem xmlns:ds="http://schemas.openxmlformats.org/officeDocument/2006/customXml" ds:itemID="{8FF6E4EC-3DB5-4E69-856D-FA13D5C25E1E}">
  <ds:schemaRefs>
    <ds:schemaRef ds:uri="Strauss.PersonalizationDefinition"/>
  </ds:schemaRefs>
</ds:datastoreItem>
</file>

<file path=customXml/itemProps32.xml><?xml version="1.0" encoding="utf-8"?>
<ds:datastoreItem xmlns:ds="http://schemas.openxmlformats.org/officeDocument/2006/customXml" ds:itemID="{4066DB02-B7F3-4889-87F9-060734500A35}">
  <ds:schemaRefs>
    <ds:schemaRef ds:uri="Strauss.PersonalizationDefinition"/>
  </ds:schemaRefs>
</ds:datastoreItem>
</file>

<file path=customXml/itemProps33.xml><?xml version="1.0" encoding="utf-8"?>
<ds:datastoreItem xmlns:ds="http://schemas.openxmlformats.org/officeDocument/2006/customXml" ds:itemID="{F7C1D834-0F21-4783-B565-3773E127FC0E}">
  <ds:schemaRefs>
    <ds:schemaRef ds:uri="Strauss.PersonalizationDefinition"/>
  </ds:schemaRefs>
</ds:datastoreItem>
</file>

<file path=customXml/itemProps34.xml><?xml version="1.0" encoding="utf-8"?>
<ds:datastoreItem xmlns:ds="http://schemas.openxmlformats.org/officeDocument/2006/customXml" ds:itemID="{25042E18-FFE0-4FC9-896C-52995F3A431E}">
  <ds:schemaRefs>
    <ds:schemaRef ds:uri="Strauss.PersonalizationDefinition"/>
  </ds:schemaRefs>
</ds:datastoreItem>
</file>

<file path=customXml/itemProps35.xml><?xml version="1.0" encoding="utf-8"?>
<ds:datastoreItem xmlns:ds="http://schemas.openxmlformats.org/officeDocument/2006/customXml" ds:itemID="{634DE1EC-697A-45CA-A266-3A97C6C17F3F}">
  <ds:schemaRefs>
    <ds:schemaRef ds:uri="Strauss.PersonalizationDefinition"/>
  </ds:schemaRefs>
</ds:datastoreItem>
</file>

<file path=customXml/itemProps36.xml><?xml version="1.0" encoding="utf-8"?>
<ds:datastoreItem xmlns:ds="http://schemas.openxmlformats.org/officeDocument/2006/customXml" ds:itemID="{6D4075ED-28EF-46D4-96D7-6B254976F4E6}">
  <ds:schemaRefs>
    <ds:schemaRef ds:uri="Strauss.PersonalizationDefinition"/>
  </ds:schemaRefs>
</ds:datastoreItem>
</file>

<file path=customXml/itemProps37.xml><?xml version="1.0" encoding="utf-8"?>
<ds:datastoreItem xmlns:ds="http://schemas.openxmlformats.org/officeDocument/2006/customXml" ds:itemID="{B1B3A2C9-40B9-448E-AE52-C77AE071C428}">
  <ds:schemaRefs>
    <ds:schemaRef ds:uri="Strauss.PersonalizationDefinition"/>
  </ds:schemaRefs>
</ds:datastoreItem>
</file>

<file path=customXml/itemProps38.xml><?xml version="1.0" encoding="utf-8"?>
<ds:datastoreItem xmlns:ds="http://schemas.openxmlformats.org/officeDocument/2006/customXml" ds:itemID="{C5F864D8-07A8-4C41-9F50-A647D1C3ABA7}">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85</TotalTime>
  <Words>703</Words>
  <Application>Microsoft Office PowerPoint</Application>
  <PresentationFormat>Custom</PresentationFormat>
  <Paragraphs>35</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Orciani, Emily</cp:lastModifiedBy>
  <cp:revision>169</cp:revision>
  <cp:lastPrinted>2019-10-11T15:47:54Z</cp:lastPrinted>
  <dcterms:created xsi:type="dcterms:W3CDTF">2021-08-31T19:07:37Z</dcterms:created>
  <dcterms:modified xsi:type="dcterms:W3CDTF">2025-12-04T18:34:56Z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0x010100295EC1BF5821EA4C8D99B765B49441C0</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