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8"/>
    <p:restoredTop sz="94649"/>
  </p:normalViewPr>
  <p:slideViewPr>
    <p:cSldViewPr>
      <p:cViewPr varScale="1">
        <p:scale>
          <a:sx n="49" d="100"/>
          <a:sy n="49" d="100"/>
        </p:scale>
        <p:origin x="2212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069027" y="5627827"/>
            <a:ext cx="1838325" cy="1892935"/>
          </a:xfrm>
          <a:custGeom>
            <a:avLst/>
            <a:gdLst/>
            <a:ahLst/>
            <a:cxnLst/>
            <a:rect l="l" t="t" r="r" b="b"/>
            <a:pathLst>
              <a:path w="1838325" h="1892934">
                <a:moveTo>
                  <a:pt x="1837943" y="0"/>
                </a:moveTo>
                <a:lnTo>
                  <a:pt x="0" y="0"/>
                </a:lnTo>
                <a:lnTo>
                  <a:pt x="0" y="1892782"/>
                </a:lnTo>
                <a:lnTo>
                  <a:pt x="1837943" y="1892782"/>
                </a:lnTo>
                <a:lnTo>
                  <a:pt x="1837943" y="0"/>
                </a:lnTo>
                <a:close/>
              </a:path>
            </a:pathLst>
          </a:custGeom>
          <a:solidFill>
            <a:srgbClr val="368627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7315200" cy="1892935"/>
          </a:xfrm>
          <a:custGeom>
            <a:avLst/>
            <a:gdLst/>
            <a:ahLst/>
            <a:cxnLst/>
            <a:rect l="l" t="t" r="r" b="b"/>
            <a:pathLst>
              <a:path w="7315200" h="1892935">
                <a:moveTo>
                  <a:pt x="7315200" y="0"/>
                </a:moveTo>
                <a:lnTo>
                  <a:pt x="0" y="0"/>
                </a:lnTo>
                <a:lnTo>
                  <a:pt x="0" y="1892782"/>
                </a:lnTo>
                <a:lnTo>
                  <a:pt x="7315200" y="1892782"/>
                </a:lnTo>
                <a:lnTo>
                  <a:pt x="7315200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68311" y="7908747"/>
            <a:ext cx="6038850" cy="1219835"/>
          </a:xfrm>
          <a:custGeom>
            <a:avLst/>
            <a:gdLst/>
            <a:ahLst/>
            <a:cxnLst/>
            <a:rect l="l" t="t" r="r" b="b"/>
            <a:pathLst>
              <a:path w="6038850" h="1219834">
                <a:moveTo>
                  <a:pt x="6038659" y="0"/>
                </a:moveTo>
                <a:lnTo>
                  <a:pt x="0" y="0"/>
                </a:lnTo>
                <a:lnTo>
                  <a:pt x="0" y="1219542"/>
                </a:lnTo>
                <a:lnTo>
                  <a:pt x="6038659" y="1219542"/>
                </a:lnTo>
                <a:lnTo>
                  <a:pt x="6038659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nb.fidelity.com/public/nb/default/home?option=leclassview&amp;Target=MOSTWW182378" TargetMode="External"/><Relationship Id="rId13" Type="http://schemas.openxmlformats.org/officeDocument/2006/relationships/hyperlink" Target="https://nb.fidelity.com/public/nb/default/home?option=leclassview&amp;Target=MOSTWW182383" TargetMode="External"/><Relationship Id="rId18" Type="http://schemas.openxmlformats.org/officeDocument/2006/relationships/hyperlink" Target="https://nb.fidelity.com/public/nb/default/home?option=leclassview&amp;Target=MOSTWW182354" TargetMode="External"/><Relationship Id="rId26" Type="http://schemas.openxmlformats.org/officeDocument/2006/relationships/image" Target="../media/image2.jpg"/><Relationship Id="rId3" Type="http://schemas.openxmlformats.org/officeDocument/2006/relationships/hyperlink" Target="https://nb.fidelity.com/public/nb/default/home?option=leclassview&amp;Target=MOSTWW182350" TargetMode="External"/><Relationship Id="rId21" Type="http://schemas.openxmlformats.org/officeDocument/2006/relationships/hyperlink" Target="https://nb.fidelity.com/public/nb/default/home?option=leclassview&amp;Target=MOSTWW182357" TargetMode="External"/><Relationship Id="rId7" Type="http://schemas.openxmlformats.org/officeDocument/2006/relationships/hyperlink" Target="https://nb.fidelity.com/public/nb/default/home?option=leclassview&amp;Target=MOSTWW182377" TargetMode="External"/><Relationship Id="rId12" Type="http://schemas.openxmlformats.org/officeDocument/2006/relationships/hyperlink" Target="https://nb.fidelity.com/public/nb/default/home?option=leclassview&amp;Target=MOSTWW182382" TargetMode="External"/><Relationship Id="rId17" Type="http://schemas.openxmlformats.org/officeDocument/2006/relationships/hyperlink" Target="https://nb.fidelity.com/public/nb/default/home?option=leclassview&amp;Target=MOSTWW182376" TargetMode="External"/><Relationship Id="rId25" Type="http://schemas.openxmlformats.org/officeDocument/2006/relationships/image" Target="../media/image1.png"/><Relationship Id="rId2" Type="http://schemas.openxmlformats.org/officeDocument/2006/relationships/hyperlink" Target="https://www.sipc.org/" TargetMode="External"/><Relationship Id="rId16" Type="http://schemas.openxmlformats.org/officeDocument/2006/relationships/hyperlink" Target="https://nb.fidelity.com/public/nb/default/home?option=leclassview&amp;Target=MOSTWW182375" TargetMode="External"/><Relationship Id="rId20" Type="http://schemas.openxmlformats.org/officeDocument/2006/relationships/hyperlink" Target="https://nb.fidelity.com/public/nb/default/home?option=leclassview&amp;Target=MOSTWW182356" TargetMode="External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nb.fidelity.com/public/nb/default/home?option=leclassview&amp;Target=MOSTWW182353" TargetMode="External"/><Relationship Id="rId11" Type="http://schemas.openxmlformats.org/officeDocument/2006/relationships/hyperlink" Target="https://nb.fidelity.com/public/nb/default/home?option=leclassview&amp;Target=MOSTWW182381" TargetMode="External"/><Relationship Id="rId24" Type="http://schemas.openxmlformats.org/officeDocument/2006/relationships/hyperlink" Target="http://www.brainshark.com/fidelityemg/budgetanddebtworkshop" TargetMode="External"/><Relationship Id="rId5" Type="http://schemas.openxmlformats.org/officeDocument/2006/relationships/hyperlink" Target="https://nb.fidelity.com/public/nb/default/home?option=leclassview&amp;Target=MOSTWW182352" TargetMode="External"/><Relationship Id="rId15" Type="http://schemas.openxmlformats.org/officeDocument/2006/relationships/hyperlink" Target="https://nb.fidelity.com/public/nb/default/home?option=leclassview&amp;Target=MOSTWW182373" TargetMode="External"/><Relationship Id="rId23" Type="http://schemas.openxmlformats.org/officeDocument/2006/relationships/hyperlink" Target="http://NetBenefits.Fidelity.com/livewebmeetings" TargetMode="External"/><Relationship Id="rId28" Type="http://schemas.openxmlformats.org/officeDocument/2006/relationships/image" Target="../media/image4.png"/><Relationship Id="rId10" Type="http://schemas.openxmlformats.org/officeDocument/2006/relationships/hyperlink" Target="https://nb.fidelity.com/public/nb/default/home?option=leclassview&amp;Target=MOSTWW182380" TargetMode="External"/><Relationship Id="rId19" Type="http://schemas.openxmlformats.org/officeDocument/2006/relationships/hyperlink" Target="https://nb.fidelity.com/public/nb/default/home?option=leclassview&amp;Target=MOSTWW182355" TargetMode="External"/><Relationship Id="rId4" Type="http://schemas.openxmlformats.org/officeDocument/2006/relationships/hyperlink" Target="https://nb.fidelity.com/public/nb/default/home?option=leclassview&amp;Target=MOSTWW182351" TargetMode="External"/><Relationship Id="rId9" Type="http://schemas.openxmlformats.org/officeDocument/2006/relationships/hyperlink" Target="https://nb.fidelity.com/public/nb/default/home?option=leclassview&amp;Target=MOSTWW182379" TargetMode="External"/><Relationship Id="rId14" Type="http://schemas.openxmlformats.org/officeDocument/2006/relationships/hyperlink" Target="https://nb.fidelity.com/public/nb/default/home?option=leclassview&amp;Target=MOSTWW182372" TargetMode="External"/><Relationship Id="rId22" Type="http://schemas.openxmlformats.org/officeDocument/2006/relationships/hyperlink" Target="https://nb.fidelity.com/public/nb/default/home?option=leclassview&amp;Target=MOSTWW182358" TargetMode="External"/><Relationship Id="rId27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5614" y="9351644"/>
            <a:ext cx="4316730" cy="553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>
                <a:latin typeface="Fidelity Sans Lt" panose="020B0303030202020204" pitchFamily="34" charset="77"/>
                <a:cs typeface="Fidelity Sans Lt"/>
              </a:rPr>
              <a:t>Investing</a:t>
            </a:r>
            <a:r>
              <a:rPr lang="en-US" sz="1000" spc="-20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1000" dirty="0">
                <a:latin typeface="Fidelity Sans Lt" panose="020B0303030202020204" pitchFamily="34" charset="77"/>
                <a:cs typeface="Fidelity Sans Lt"/>
              </a:rPr>
              <a:t>involves</a:t>
            </a:r>
            <a:r>
              <a:rPr lang="en-US" sz="1000" spc="-20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1000" dirty="0">
                <a:latin typeface="Fidelity Sans Lt" panose="020B0303030202020204" pitchFamily="34" charset="77"/>
                <a:cs typeface="Fidelity Sans Lt"/>
              </a:rPr>
              <a:t>risk,</a:t>
            </a:r>
            <a:r>
              <a:rPr lang="en-US" sz="1000" spc="-1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1000" dirty="0">
                <a:latin typeface="Fidelity Sans Lt" panose="020B0303030202020204" pitchFamily="34" charset="77"/>
                <a:cs typeface="Fidelity Sans Lt"/>
              </a:rPr>
              <a:t>including</a:t>
            </a:r>
            <a:r>
              <a:rPr lang="en-US" sz="1000" spc="-20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1000" dirty="0">
                <a:latin typeface="Fidelity Sans Lt" panose="020B0303030202020204" pitchFamily="34" charset="77"/>
                <a:cs typeface="Fidelity Sans Lt"/>
              </a:rPr>
              <a:t>risk</a:t>
            </a:r>
            <a:r>
              <a:rPr lang="en-US" sz="1000" spc="-20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1000" dirty="0">
                <a:latin typeface="Fidelity Sans Lt" panose="020B0303030202020204" pitchFamily="34" charset="77"/>
                <a:cs typeface="Fidelity Sans Lt"/>
              </a:rPr>
              <a:t>of</a:t>
            </a:r>
            <a:r>
              <a:rPr lang="en-US" sz="1000" spc="-1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1000" spc="-20" dirty="0">
                <a:latin typeface="Fidelity Sans Lt" panose="020B0303030202020204" pitchFamily="34" charset="77"/>
                <a:cs typeface="Fidelity Sans Lt"/>
              </a:rPr>
              <a:t>loss.</a:t>
            </a:r>
            <a:endParaRPr lang="en-US" sz="1000" dirty="0">
              <a:latin typeface="Fidelity Sans Lt" panose="020B0303030202020204" pitchFamily="34" charset="77"/>
              <a:cs typeface="Fidelity Sans Lt"/>
            </a:endParaRPr>
          </a:p>
          <a:p>
            <a:pPr marL="12700">
              <a:lnSpc>
                <a:spcPct val="100000"/>
              </a:lnSpc>
            </a:pP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Fidelity</a:t>
            </a:r>
            <a:r>
              <a:rPr lang="en-US" sz="800" spc="4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Brokerage</a:t>
            </a:r>
            <a:r>
              <a:rPr lang="en-US" sz="800" spc="50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Services</a:t>
            </a:r>
            <a:r>
              <a:rPr lang="en-US" sz="800" spc="4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LLC,</a:t>
            </a:r>
            <a:r>
              <a:rPr lang="en-US" sz="800" spc="4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Member</a:t>
            </a:r>
            <a:r>
              <a:rPr lang="en-US" sz="800" spc="50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NYSE,</a:t>
            </a:r>
            <a:r>
              <a:rPr lang="en-US" sz="800" spc="4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u="sng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Fidelity Sans Lt" panose="020B0303030202020204" pitchFamily="34" charset="77"/>
                <a:cs typeface="Fidelity Sans Lt"/>
                <a:hlinkClick r:id="rId2"/>
              </a:rPr>
              <a:t>SIPC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,</a:t>
            </a:r>
            <a:r>
              <a:rPr lang="en-US" sz="800" spc="50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900</a:t>
            </a:r>
            <a:r>
              <a:rPr lang="en-US" sz="800" spc="4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Salem</a:t>
            </a:r>
            <a:r>
              <a:rPr lang="en-US" sz="800" spc="50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Street,</a:t>
            </a:r>
            <a:r>
              <a:rPr lang="en-US" sz="800" spc="4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Smithfield,</a:t>
            </a:r>
            <a:r>
              <a:rPr lang="en-US" sz="800" spc="50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RI</a:t>
            </a:r>
            <a:r>
              <a:rPr lang="en-US" sz="800" spc="4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spc="-10" dirty="0">
                <a:latin typeface="Fidelity Sans Lt" panose="020B0303030202020204" pitchFamily="34" charset="77"/>
                <a:cs typeface="Fidelity Sans Lt"/>
              </a:rPr>
              <a:t>02917</a:t>
            </a:r>
            <a:endParaRPr lang="en-US" sz="800" dirty="0">
              <a:latin typeface="Fidelity Sans Lt" panose="020B0303030202020204" pitchFamily="34" charset="77"/>
              <a:cs typeface="Fidelity Sans Lt"/>
            </a:endParaRPr>
          </a:p>
          <a:p>
            <a:pPr marL="12700" marR="2599690">
              <a:lnSpc>
                <a:spcPct val="104200"/>
              </a:lnSpc>
            </a:pP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©</a:t>
            </a:r>
            <a:r>
              <a:rPr lang="en-US" sz="800" spc="1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2024</a:t>
            </a:r>
            <a:r>
              <a:rPr lang="en-US" sz="800" spc="1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FMR</a:t>
            </a:r>
            <a:r>
              <a:rPr lang="en-US" sz="800" spc="1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LLC.</a:t>
            </a:r>
            <a:r>
              <a:rPr lang="en-US" sz="800" spc="1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All</a:t>
            </a:r>
            <a:r>
              <a:rPr lang="en-US" sz="800" spc="1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dirty="0">
                <a:latin typeface="Fidelity Sans Lt" panose="020B0303030202020204" pitchFamily="34" charset="77"/>
                <a:cs typeface="Fidelity Sans Lt"/>
              </a:rPr>
              <a:t>rights</a:t>
            </a:r>
            <a:r>
              <a:rPr lang="en-US" sz="800" spc="15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spc="-10" dirty="0">
                <a:latin typeface="Fidelity Sans Lt" panose="020B0303030202020204" pitchFamily="34" charset="77"/>
                <a:cs typeface="Fidelity Sans Lt"/>
              </a:rPr>
              <a:t>reserved.</a:t>
            </a:r>
            <a:r>
              <a:rPr lang="en-US" sz="800" spc="500" dirty="0">
                <a:latin typeface="Fidelity Sans Lt" panose="020B0303030202020204" pitchFamily="34" charset="77"/>
                <a:cs typeface="Fidelity Sans Lt"/>
              </a:rPr>
              <a:t> </a:t>
            </a:r>
            <a:r>
              <a:rPr lang="en-US" sz="800" spc="-10" dirty="0">
                <a:latin typeface="Fidelity Sans Lt" panose="020B0303030202020204" pitchFamily="34" charset="77"/>
                <a:cs typeface="Fidelity Sans Lt"/>
              </a:rPr>
              <a:t>1131006.1.0</a:t>
            </a:r>
            <a:endParaRPr lang="en-US" sz="800" dirty="0">
              <a:latin typeface="Fidelity Sans Lt" panose="020B0303030202020204" pitchFamily="34" charset="77"/>
              <a:cs typeface="Fidelity Sans L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62279" y="3119387"/>
          <a:ext cx="1847214" cy="14687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7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430">
                <a:tc>
                  <a:txBody>
                    <a:bodyPr/>
                    <a:lstStyle/>
                    <a:p>
                      <a:pPr marR="96520">
                        <a:lnSpc>
                          <a:spcPct val="102400"/>
                        </a:lnSpc>
                        <a:spcBef>
                          <a:spcPts val="555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3"/>
                        </a:rPr>
                        <a:t>Identify</a:t>
                      </a:r>
                      <a:r>
                        <a:rPr sz="850" u="sng" spc="1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3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3"/>
                        </a:rPr>
                        <a:t>and</a:t>
                      </a:r>
                      <a:r>
                        <a:rPr sz="850" u="sng" spc="1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3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3"/>
                        </a:rPr>
                        <a:t>Prioritize</a:t>
                      </a:r>
                      <a:r>
                        <a:rPr sz="850" spc="-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3"/>
                        </a:rPr>
                        <a:t>Your</a:t>
                      </a:r>
                      <a:r>
                        <a:rPr sz="850" u="sng" spc="5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3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3"/>
                        </a:rPr>
                        <a:t>Savings</a:t>
                      </a:r>
                      <a:r>
                        <a:rPr sz="850" u="sng" spc="5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3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3"/>
                        </a:rPr>
                        <a:t>Goals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70485" marB="0"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10</a:t>
                      </a:r>
                      <a:r>
                        <a:rPr sz="850" spc="1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a.m.</a:t>
                      </a:r>
                      <a:r>
                        <a:rPr sz="850" spc="2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73660" marB="0"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380">
                <a:tc>
                  <a:txBody>
                    <a:bodyPr/>
                    <a:lstStyle/>
                    <a:p>
                      <a:pPr marR="97155">
                        <a:lnSpc>
                          <a:spcPct val="102400"/>
                        </a:lnSpc>
                        <a:spcBef>
                          <a:spcPts val="360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4"/>
                        </a:rPr>
                        <a:t>Retirement</a:t>
                      </a:r>
                      <a:r>
                        <a:rPr sz="850" u="sng" spc="1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4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4"/>
                        </a:rPr>
                        <a:t>Basics</a:t>
                      </a:r>
                      <a:r>
                        <a:rPr sz="850" spc="-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4"/>
                        </a:rPr>
                        <a:t>(Saving</a:t>
                      </a:r>
                      <a:r>
                        <a:rPr sz="850" u="sng" spc="5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4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4"/>
                        </a:rPr>
                        <a:t>for</a:t>
                      </a:r>
                      <a:r>
                        <a:rPr sz="850" u="sng" spc="5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4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4"/>
                        </a:rPr>
                        <a:t>the</a:t>
                      </a:r>
                      <a:r>
                        <a:rPr sz="850" u="sng" spc="5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4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4"/>
                        </a:rPr>
                        <a:t>Future</a:t>
                      </a:r>
                      <a:r>
                        <a:rPr sz="850" spc="-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spc="-2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4"/>
                        </a:rPr>
                        <a:t>You)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12</a:t>
                      </a:r>
                      <a:r>
                        <a:rPr sz="850" spc="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 marR="563245">
                        <a:lnSpc>
                          <a:spcPct val="102400"/>
                        </a:lnSpc>
                        <a:spcBef>
                          <a:spcPts val="360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5"/>
                        </a:rPr>
                        <a:t>Investing</a:t>
                      </a:r>
                      <a:r>
                        <a:rPr sz="850" u="sng" spc="1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5"/>
                        </a:rPr>
                        <a:t> </a:t>
                      </a:r>
                      <a:r>
                        <a:rPr sz="850" u="sng" spc="-2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5"/>
                        </a:rPr>
                        <a:t>for</a:t>
                      </a:r>
                      <a:r>
                        <a:rPr sz="850" spc="-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5"/>
                        </a:rPr>
                        <a:t>Beginners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2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755">
                <a:tc>
                  <a:txBody>
                    <a:bodyPr/>
                    <a:lstStyle/>
                    <a:p>
                      <a:pPr>
                        <a:lnSpc>
                          <a:spcPts val="1005"/>
                        </a:lnSpc>
                        <a:spcBef>
                          <a:spcPts val="464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6"/>
                        </a:rPr>
                        <a:t>Five</a:t>
                      </a:r>
                      <a:r>
                        <a:rPr sz="850" u="sng" spc="6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6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6"/>
                        </a:rPr>
                        <a:t>Money</a:t>
                      </a:r>
                      <a:r>
                        <a:rPr sz="850" u="sng" spc="6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6"/>
                        </a:rPr>
                        <a:t> </a:t>
                      </a:r>
                      <a:r>
                        <a:rPr sz="850" u="sng" spc="-2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6"/>
                        </a:rPr>
                        <a:t>Musts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59054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005"/>
                        </a:lnSpc>
                        <a:spcBef>
                          <a:spcPts val="464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4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59054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62279" y="5980949"/>
          <a:ext cx="1847214" cy="1614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0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6415">
                <a:tc>
                  <a:txBody>
                    <a:bodyPr/>
                    <a:lstStyle/>
                    <a:p>
                      <a:pPr marR="360680" algn="just">
                        <a:lnSpc>
                          <a:spcPct val="102400"/>
                        </a:lnSpc>
                        <a:spcBef>
                          <a:spcPts val="570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7"/>
                        </a:rPr>
                        <a:t>Tackle</a:t>
                      </a:r>
                      <a:r>
                        <a:rPr sz="850" u="sng" spc="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7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7"/>
                        </a:rPr>
                        <a:t>Debt</a:t>
                      </a:r>
                      <a:r>
                        <a:rPr sz="850" u="sng" spc="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7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7"/>
                        </a:rPr>
                        <a:t>and</a:t>
                      </a:r>
                      <a:r>
                        <a:rPr sz="850" u="sng" spc="3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7"/>
                        </a:rPr>
                        <a:t> </a:t>
                      </a:r>
                      <a:r>
                        <a:rPr sz="850" spc="3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7"/>
                        </a:rPr>
                        <a:t>Understand</a:t>
                      </a:r>
                      <a:r>
                        <a:rPr sz="850" u="sng" spc="20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7"/>
                        </a:rPr>
                        <a:t> </a:t>
                      </a:r>
                      <a:r>
                        <a:rPr sz="850" u="sng" spc="-2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7"/>
                        </a:rPr>
                        <a:t>Your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7"/>
                        </a:rPr>
                        <a:t>Credit</a:t>
                      </a:r>
                      <a:r>
                        <a:rPr sz="850" u="sng" spc="9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7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7"/>
                        </a:rPr>
                        <a:t>Score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72390" marB="0"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10</a:t>
                      </a:r>
                      <a:r>
                        <a:rPr sz="850" spc="1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a.m.</a:t>
                      </a:r>
                      <a:r>
                        <a:rPr sz="850" spc="2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74930" marB="0"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marR="63500">
                        <a:lnSpc>
                          <a:spcPct val="102400"/>
                        </a:lnSpc>
                        <a:spcBef>
                          <a:spcPts val="360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8"/>
                        </a:rPr>
                        <a:t>Create</a:t>
                      </a:r>
                      <a:r>
                        <a:rPr sz="850" u="sng" spc="6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8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8"/>
                        </a:rPr>
                        <a:t>a</a:t>
                      </a:r>
                      <a:r>
                        <a:rPr sz="850" u="sng" spc="6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8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8"/>
                        </a:rPr>
                        <a:t>Budget</a:t>
                      </a:r>
                      <a:r>
                        <a:rPr sz="850" u="sng" spc="6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8"/>
                        </a:rPr>
                        <a:t> </a:t>
                      </a:r>
                      <a:r>
                        <a:rPr sz="850" u="sng" spc="-2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8"/>
                        </a:rPr>
                        <a:t>and</a:t>
                      </a:r>
                      <a:r>
                        <a:rPr sz="850" spc="50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spc="-3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8"/>
                        </a:rPr>
                        <a:t>Build Emergency</a:t>
                      </a:r>
                      <a:r>
                        <a:rPr sz="850" u="sng" spc="-2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8"/>
                        </a:rPr>
                        <a:t> Savings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12</a:t>
                      </a:r>
                      <a:r>
                        <a:rPr sz="850" spc="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9"/>
                        </a:rPr>
                        <a:t>Five</a:t>
                      </a:r>
                      <a:r>
                        <a:rPr sz="850" u="sng" spc="6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9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9"/>
                        </a:rPr>
                        <a:t>Money</a:t>
                      </a:r>
                      <a:r>
                        <a:rPr sz="850" u="sng" spc="6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9"/>
                        </a:rPr>
                        <a:t> </a:t>
                      </a:r>
                      <a:r>
                        <a:rPr sz="850" u="sng" spc="-2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9"/>
                        </a:rPr>
                        <a:t>Musts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2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R="62865">
                        <a:lnSpc>
                          <a:spcPct val="102400"/>
                        </a:lnSpc>
                        <a:spcBef>
                          <a:spcPts val="470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Managing</a:t>
                      </a:r>
                      <a:r>
                        <a:rPr sz="850" u="sng" spc="4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my</a:t>
                      </a:r>
                      <a:r>
                        <a:rPr sz="850" u="sng" spc="4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money:</a:t>
                      </a:r>
                      <a:r>
                        <a:rPr sz="850" u="sng" spc="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 </a:t>
                      </a:r>
                      <a:r>
                        <a:rPr sz="850" spc="3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Budget,</a:t>
                      </a:r>
                      <a:r>
                        <a:rPr sz="850" u="sng" spc="10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emergency</a:t>
                      </a:r>
                      <a:r>
                        <a:rPr sz="850" spc="-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savings,</a:t>
                      </a:r>
                      <a:r>
                        <a:rPr sz="850" u="sng" spc="-4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and</a:t>
                      </a:r>
                      <a:r>
                        <a:rPr sz="850" u="sng" spc="-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debt</a:t>
                      </a:r>
                      <a:r>
                        <a:rPr sz="850" u="sng" spc="-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0"/>
                        </a:rPr>
                        <a:t>basics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5969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4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64769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962655" y="5980949"/>
          <a:ext cx="1850389" cy="949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8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1"/>
                        </a:rPr>
                        <a:t>Investing</a:t>
                      </a:r>
                      <a:r>
                        <a:rPr sz="850" u="sng" spc="9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1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1"/>
                        </a:rPr>
                        <a:t>for</a:t>
                      </a:r>
                      <a:r>
                        <a:rPr sz="850" u="sng" spc="9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1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1"/>
                        </a:rPr>
                        <a:t>Beginners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74930" marB="0"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10</a:t>
                      </a:r>
                      <a:r>
                        <a:rPr sz="850" spc="1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a.m.</a:t>
                      </a:r>
                      <a:r>
                        <a:rPr sz="850" spc="2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74930" marB="0"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marR="57785">
                        <a:lnSpc>
                          <a:spcPct val="102400"/>
                        </a:lnSpc>
                        <a:spcBef>
                          <a:spcPts val="360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2"/>
                        </a:rPr>
                        <a:t>Make</a:t>
                      </a:r>
                      <a:r>
                        <a:rPr sz="850" u="sng" spc="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2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2"/>
                        </a:rPr>
                        <a:t>the</a:t>
                      </a:r>
                      <a:r>
                        <a:rPr sz="850" u="sng" spc="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2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2"/>
                        </a:rPr>
                        <a:t>Most</a:t>
                      </a:r>
                      <a:r>
                        <a:rPr sz="850" u="sng" spc="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2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2"/>
                        </a:rPr>
                        <a:t>of</a:t>
                      </a:r>
                      <a:r>
                        <a:rPr sz="850" u="sng" spc="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2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2"/>
                        </a:rPr>
                        <a:t>Your</a:t>
                      </a:r>
                      <a:r>
                        <a:rPr sz="850" u="sng" spc="2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2"/>
                        </a:rPr>
                        <a:t> </a:t>
                      </a:r>
                      <a:r>
                        <a:rPr sz="850" spc="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2"/>
                        </a:rPr>
                        <a:t>Retirement</a:t>
                      </a:r>
                      <a:r>
                        <a:rPr sz="850" u="sng" spc="1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2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2"/>
                        </a:rPr>
                        <a:t>Savings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12</a:t>
                      </a:r>
                      <a:r>
                        <a:rPr sz="850" spc="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marR="106045">
                        <a:lnSpc>
                          <a:spcPct val="102400"/>
                        </a:lnSpc>
                        <a:spcBef>
                          <a:spcPts val="345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3"/>
                        </a:rPr>
                        <a:t>Invest</a:t>
                      </a:r>
                      <a:r>
                        <a:rPr sz="850" u="sng" spc="8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3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3"/>
                        </a:rPr>
                        <a:t>Confidently</a:t>
                      </a:r>
                      <a:r>
                        <a:rPr sz="850" u="sng" spc="8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3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3"/>
                        </a:rPr>
                        <a:t>for</a:t>
                      </a:r>
                      <a:r>
                        <a:rPr sz="850" u="sng" spc="7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3"/>
                        </a:rPr>
                        <a:t> </a:t>
                      </a:r>
                      <a:r>
                        <a:rPr sz="850" spc="7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3"/>
                        </a:rPr>
                        <a:t>Your</a:t>
                      </a:r>
                      <a:r>
                        <a:rPr sz="850" u="sng" spc="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3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3"/>
                        </a:rPr>
                        <a:t>Future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381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2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069024" y="3119387"/>
          <a:ext cx="1850389" cy="171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6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430">
                <a:tc>
                  <a:txBody>
                    <a:bodyPr/>
                    <a:lstStyle/>
                    <a:p>
                      <a:pPr marL="2540" marR="69850">
                        <a:lnSpc>
                          <a:spcPct val="102400"/>
                        </a:lnSpc>
                        <a:spcBef>
                          <a:spcPts val="555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4"/>
                        </a:rPr>
                        <a:t>Make</a:t>
                      </a:r>
                      <a:r>
                        <a:rPr sz="850" u="sng" spc="5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4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4"/>
                        </a:rPr>
                        <a:t>the</a:t>
                      </a:r>
                      <a:r>
                        <a:rPr sz="850" u="sng" spc="5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4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4"/>
                        </a:rPr>
                        <a:t>Most</a:t>
                      </a:r>
                      <a:r>
                        <a:rPr sz="850" u="sng" spc="5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4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4"/>
                        </a:rPr>
                        <a:t>of</a:t>
                      </a:r>
                      <a:r>
                        <a:rPr sz="850" u="sng" spc="5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4"/>
                        </a:rPr>
                        <a:t> </a:t>
                      </a:r>
                      <a:r>
                        <a:rPr sz="850" u="sng" spc="-2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4"/>
                        </a:rPr>
                        <a:t>Your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4"/>
                        </a:rPr>
                        <a:t>Retirement</a:t>
                      </a:r>
                      <a:r>
                        <a:rPr sz="850" u="sng" spc="1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4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4"/>
                        </a:rPr>
                        <a:t>Savings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70485" marB="0"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10</a:t>
                      </a:r>
                      <a:r>
                        <a:rPr sz="850" spc="1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a.m.</a:t>
                      </a:r>
                      <a:r>
                        <a:rPr sz="850" spc="2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73660" marB="0"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380">
                <a:tc>
                  <a:txBody>
                    <a:bodyPr/>
                    <a:lstStyle/>
                    <a:p>
                      <a:pPr marL="2540" marR="148590">
                        <a:lnSpc>
                          <a:spcPct val="102400"/>
                        </a:lnSpc>
                        <a:spcBef>
                          <a:spcPts val="360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Learn</a:t>
                      </a:r>
                      <a:r>
                        <a:rPr sz="850" u="sng" spc="7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the</a:t>
                      </a:r>
                      <a:r>
                        <a:rPr sz="850" u="sng" spc="7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Basics</a:t>
                      </a:r>
                      <a:r>
                        <a:rPr sz="850" u="sng" spc="7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 </a:t>
                      </a:r>
                      <a:r>
                        <a:rPr sz="850" u="sng" spc="-2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of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When</a:t>
                      </a:r>
                      <a:r>
                        <a:rPr sz="850" u="sng" spc="6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and</a:t>
                      </a:r>
                      <a:r>
                        <a:rPr sz="850" u="sng" spc="6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How</a:t>
                      </a:r>
                      <a:r>
                        <a:rPr sz="850" u="sng" spc="6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 </a:t>
                      </a:r>
                      <a:r>
                        <a:rPr sz="850" u="sng" spc="-2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to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Claim</a:t>
                      </a:r>
                      <a:r>
                        <a:rPr sz="850" u="sng" spc="7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Social</a:t>
                      </a:r>
                      <a:r>
                        <a:rPr sz="850" u="sng" spc="7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5"/>
                        </a:rPr>
                        <a:t>Security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12</a:t>
                      </a:r>
                      <a:r>
                        <a:rPr sz="850" spc="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380">
                <a:tc>
                  <a:txBody>
                    <a:bodyPr/>
                    <a:lstStyle/>
                    <a:p>
                      <a:pPr marL="2540" marR="237490">
                        <a:lnSpc>
                          <a:spcPct val="102400"/>
                        </a:lnSpc>
                        <a:spcBef>
                          <a:spcPts val="360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6"/>
                        </a:rPr>
                        <a:t>Fundamentals</a:t>
                      </a:r>
                      <a:r>
                        <a:rPr sz="850" u="sng" spc="20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6"/>
                        </a:rPr>
                        <a:t> </a:t>
                      </a:r>
                      <a:r>
                        <a:rPr sz="850" u="sng" spc="-2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6"/>
                        </a:rPr>
                        <a:t>of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6"/>
                        </a:rPr>
                        <a:t>Retirement</a:t>
                      </a:r>
                      <a:r>
                        <a:rPr sz="850" u="sng" spc="14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6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6"/>
                        </a:rPr>
                        <a:t>Income</a:t>
                      </a:r>
                      <a:r>
                        <a:rPr sz="850" spc="-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6"/>
                        </a:rPr>
                        <a:t>Planning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2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marL="2540" marR="123189">
                        <a:lnSpc>
                          <a:spcPct val="102400"/>
                        </a:lnSpc>
                        <a:spcBef>
                          <a:spcPts val="345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7"/>
                        </a:rPr>
                        <a:t>Identify</a:t>
                      </a:r>
                      <a:r>
                        <a:rPr sz="850" u="sng" spc="1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7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7"/>
                        </a:rPr>
                        <a:t>and</a:t>
                      </a:r>
                      <a:r>
                        <a:rPr sz="850" u="sng" spc="1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7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7"/>
                        </a:rPr>
                        <a:t>Prioritize</a:t>
                      </a:r>
                      <a:r>
                        <a:rPr sz="850" spc="-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7"/>
                        </a:rPr>
                        <a:t>Your</a:t>
                      </a:r>
                      <a:r>
                        <a:rPr sz="850" u="sng" spc="5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7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7"/>
                        </a:rPr>
                        <a:t>Savings</a:t>
                      </a:r>
                      <a:r>
                        <a:rPr sz="850" u="sng" spc="5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7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7"/>
                        </a:rPr>
                        <a:t>Goals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381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4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968647" y="3119387"/>
          <a:ext cx="1847214" cy="221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0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5145">
                <a:tc>
                  <a:txBody>
                    <a:bodyPr/>
                    <a:lstStyle/>
                    <a:p>
                      <a:pPr marR="109855">
                        <a:lnSpc>
                          <a:spcPct val="102400"/>
                        </a:lnSpc>
                        <a:spcBef>
                          <a:spcPts val="555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Prepare</a:t>
                      </a:r>
                      <a:r>
                        <a:rPr sz="850" u="sng" spc="6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for</a:t>
                      </a:r>
                      <a:r>
                        <a:rPr sz="850" u="sng" spc="7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 </a:t>
                      </a:r>
                      <a:r>
                        <a:rPr sz="850" u="sng" spc="-2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the</a:t>
                      </a:r>
                      <a:r>
                        <a:rPr sz="850" spc="50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Reality</a:t>
                      </a:r>
                      <a:r>
                        <a:rPr sz="850" u="sng" spc="8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of</a:t>
                      </a:r>
                      <a:r>
                        <a:rPr sz="850" u="sng" spc="8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Health</a:t>
                      </a:r>
                      <a:r>
                        <a:rPr sz="850" u="sng" spc="9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 </a:t>
                      </a:r>
                      <a:r>
                        <a:rPr sz="850" u="sng" spc="-2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Care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in</a:t>
                      </a:r>
                      <a:r>
                        <a:rPr sz="850" u="sng" spc="1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8"/>
                        </a:rPr>
                        <a:t>Retirement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70485" marB="0"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10</a:t>
                      </a:r>
                      <a:r>
                        <a:rPr sz="850" spc="1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a.m.</a:t>
                      </a:r>
                      <a:r>
                        <a:rPr sz="850" spc="2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73660" marB="0"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380">
                <a:tc>
                  <a:txBody>
                    <a:bodyPr/>
                    <a:lstStyle/>
                    <a:p>
                      <a:pPr marR="62865">
                        <a:lnSpc>
                          <a:spcPct val="102400"/>
                        </a:lnSpc>
                        <a:spcBef>
                          <a:spcPts val="360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Managing</a:t>
                      </a:r>
                      <a:r>
                        <a:rPr sz="850" u="sng" spc="5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my</a:t>
                      </a:r>
                      <a:r>
                        <a:rPr sz="850" u="sng" spc="6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money:</a:t>
                      </a:r>
                      <a:r>
                        <a:rPr sz="850" spc="-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Budget,</a:t>
                      </a:r>
                      <a:r>
                        <a:rPr sz="850" u="sng" spc="10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emergency</a:t>
                      </a:r>
                      <a:r>
                        <a:rPr sz="850" spc="-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savings,</a:t>
                      </a:r>
                      <a:r>
                        <a:rPr sz="850" u="sng" spc="-4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and</a:t>
                      </a:r>
                      <a:r>
                        <a:rPr sz="850" u="sng" spc="-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debt</a:t>
                      </a:r>
                      <a:r>
                        <a:rPr sz="850" u="sng" spc="-3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19"/>
                        </a:rPr>
                        <a:t>basics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12</a:t>
                      </a:r>
                      <a:r>
                        <a:rPr sz="850" spc="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380">
                <a:tc>
                  <a:txBody>
                    <a:bodyPr/>
                    <a:lstStyle/>
                    <a:p>
                      <a:pPr marR="360680">
                        <a:lnSpc>
                          <a:spcPct val="102400"/>
                        </a:lnSpc>
                        <a:spcBef>
                          <a:spcPts val="360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0"/>
                        </a:rPr>
                        <a:t>Tackle</a:t>
                      </a:r>
                      <a:r>
                        <a:rPr sz="850" u="sng" spc="5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0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0"/>
                        </a:rPr>
                        <a:t>Debt</a:t>
                      </a:r>
                      <a:r>
                        <a:rPr sz="850" u="sng" spc="5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0"/>
                        </a:rPr>
                        <a:t> </a:t>
                      </a:r>
                      <a:r>
                        <a:rPr sz="850" u="sng" spc="-2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0"/>
                        </a:rPr>
                        <a:t>and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0"/>
                        </a:rPr>
                        <a:t>Understand</a:t>
                      </a:r>
                      <a:r>
                        <a:rPr sz="850" u="sng" spc="20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0"/>
                        </a:rPr>
                        <a:t> </a:t>
                      </a:r>
                      <a:r>
                        <a:rPr sz="850" u="sng" spc="-2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0"/>
                        </a:rPr>
                        <a:t>Your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0"/>
                        </a:rPr>
                        <a:t>Credit</a:t>
                      </a:r>
                      <a:r>
                        <a:rPr sz="850" u="sng" spc="9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0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0"/>
                        </a:rPr>
                        <a:t>Score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B="0"/>
                </a:tc>
                <a:tc>
                  <a:txBody>
                    <a:bodyPr/>
                    <a:lstStyle/>
                    <a:p>
                      <a:pPr marL="12827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2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marR="291465">
                        <a:lnSpc>
                          <a:spcPct val="102400"/>
                        </a:lnSpc>
                        <a:spcBef>
                          <a:spcPts val="360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1"/>
                        </a:rPr>
                        <a:t>Navigating</a:t>
                      </a:r>
                      <a:r>
                        <a:rPr sz="850" u="sng" spc="13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1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1"/>
                        </a:rPr>
                        <a:t>Market</a:t>
                      </a:r>
                      <a:r>
                        <a:rPr sz="850" spc="-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spc="-1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1"/>
                        </a:rPr>
                        <a:t>Volatility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B="0"/>
                </a:tc>
                <a:tc>
                  <a:txBody>
                    <a:bodyPr/>
                    <a:lstStyle/>
                    <a:p>
                      <a:pPr marL="12827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4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marR="63500">
                        <a:lnSpc>
                          <a:spcPct val="102400"/>
                        </a:lnSpc>
                        <a:spcBef>
                          <a:spcPts val="345"/>
                        </a:spcBef>
                      </a:pP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2"/>
                        </a:rPr>
                        <a:t>Create</a:t>
                      </a:r>
                      <a:r>
                        <a:rPr sz="850" u="sng" spc="6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2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2"/>
                        </a:rPr>
                        <a:t>a</a:t>
                      </a:r>
                      <a:r>
                        <a:rPr sz="850" u="sng" spc="6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2"/>
                        </a:rPr>
                        <a:t> </a:t>
                      </a:r>
                      <a:r>
                        <a:rPr sz="850" u="sng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2"/>
                        </a:rPr>
                        <a:t>Budget</a:t>
                      </a:r>
                      <a:r>
                        <a:rPr sz="850" u="sng" spc="6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2"/>
                        </a:rPr>
                        <a:t> </a:t>
                      </a:r>
                      <a:r>
                        <a:rPr sz="850" u="sng" spc="-2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2"/>
                        </a:rPr>
                        <a:t>and</a:t>
                      </a:r>
                      <a:r>
                        <a:rPr sz="850" spc="50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u="sng" spc="-30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2"/>
                        </a:rPr>
                        <a:t>Build Emergency</a:t>
                      </a:r>
                      <a:r>
                        <a:rPr sz="850" u="sng" spc="-25" dirty="0">
                          <a:solidFill>
                            <a:srgbClr val="205E9E"/>
                          </a:solidFill>
                          <a:uFill>
                            <a:solidFill>
                              <a:srgbClr val="205E9E"/>
                            </a:solidFill>
                          </a:uFill>
                          <a:latin typeface="Fidelity Sans"/>
                          <a:cs typeface="Fidelity Sans"/>
                          <a:hlinkClick r:id="rId22"/>
                        </a:rPr>
                        <a:t> Savings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3815" marB="0"/>
                </a:tc>
                <a:tc>
                  <a:txBody>
                    <a:bodyPr/>
                    <a:lstStyle/>
                    <a:p>
                      <a:pPr marL="12827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6</a:t>
                      </a:r>
                      <a:r>
                        <a:rPr sz="850" spc="1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p.m.</a:t>
                      </a:r>
                      <a:r>
                        <a:rPr sz="850" spc="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 </a:t>
                      </a:r>
                      <a:r>
                        <a:rPr sz="850" spc="-25" dirty="0">
                          <a:solidFill>
                            <a:srgbClr val="205E9E"/>
                          </a:solidFill>
                          <a:latin typeface="Fidelity Sans"/>
                          <a:cs typeface="Fidelity Sans"/>
                        </a:rPr>
                        <a:t>ET</a:t>
                      </a:r>
                      <a:endParaRPr sz="850">
                        <a:latin typeface="Fidelity Sans"/>
                        <a:cs typeface="Fidelity Sans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851335" y="2725940"/>
            <a:ext cx="1421130" cy="290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Monday,</a:t>
            </a:r>
            <a:r>
              <a:rPr sz="850" b="1" spc="7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April</a:t>
            </a:r>
            <a:r>
              <a:rPr sz="850" b="1" spc="7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spc="-50" dirty="0">
                <a:solidFill>
                  <a:srgbClr val="231F20"/>
                </a:solidFill>
                <a:latin typeface="Fidelity Sans"/>
                <a:cs typeface="Fidelity Sans"/>
              </a:rPr>
              <a:t>8</a:t>
            </a:r>
            <a:endParaRPr sz="85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SAVING</a:t>
            </a:r>
            <a:r>
              <a:rPr sz="850" b="1" spc="9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spc="-10" dirty="0">
                <a:solidFill>
                  <a:srgbClr val="231F20"/>
                </a:solidFill>
                <a:latin typeface="Fidelity Sans"/>
                <a:cs typeface="Fidelity Sans"/>
              </a:rPr>
              <a:t>AUTOMATICALLY</a:t>
            </a:r>
            <a:endParaRPr sz="850">
              <a:latin typeface="Fidelity Sans"/>
              <a:cs typeface="Fidelity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1335" y="5587504"/>
            <a:ext cx="1746885" cy="290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Thursday,</a:t>
            </a:r>
            <a:r>
              <a:rPr sz="850" b="1" spc="9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April</a:t>
            </a:r>
            <a:r>
              <a:rPr sz="850" b="1" spc="9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spc="-25" dirty="0">
                <a:solidFill>
                  <a:srgbClr val="231F20"/>
                </a:solidFill>
                <a:latin typeface="Fidelity Sans"/>
                <a:cs typeface="Fidelity Sans"/>
              </a:rPr>
              <a:t>11</a:t>
            </a:r>
            <a:endParaRPr sz="85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PAYING</a:t>
            </a:r>
            <a:r>
              <a:rPr sz="850" b="1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DOWN</a:t>
            </a:r>
            <a:r>
              <a:rPr sz="850" b="1" spc="6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DEBT</a:t>
            </a:r>
            <a:r>
              <a:rPr sz="850" b="1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IS</a:t>
            </a:r>
            <a:r>
              <a:rPr sz="850" b="1" spc="6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spc="-10" dirty="0">
                <a:solidFill>
                  <a:srgbClr val="231F20"/>
                </a:solidFill>
                <a:latin typeface="Fidelity Sans"/>
                <a:cs typeface="Fidelity Sans"/>
              </a:rPr>
              <a:t>SAVING</a:t>
            </a:r>
            <a:endParaRPr sz="850">
              <a:latin typeface="Fidelity Sans"/>
              <a:cs typeface="Fidelity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51712" y="2372231"/>
            <a:ext cx="1741805" cy="644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008EC1"/>
                </a:solidFill>
                <a:latin typeface="Fidelity Sans"/>
                <a:cs typeface="Fidelity Sans"/>
              </a:rPr>
              <a:t>APRIL</a:t>
            </a:r>
            <a:r>
              <a:rPr sz="1300" b="1" spc="-45" dirty="0">
                <a:solidFill>
                  <a:srgbClr val="008EC1"/>
                </a:solidFill>
                <a:latin typeface="Fidelity Sans"/>
                <a:cs typeface="Fidelity Sans"/>
              </a:rPr>
              <a:t> </a:t>
            </a:r>
            <a:r>
              <a:rPr sz="1300" b="1" dirty="0">
                <a:solidFill>
                  <a:srgbClr val="008EC1"/>
                </a:solidFill>
                <a:latin typeface="Fidelity Sans"/>
                <a:cs typeface="Fidelity Sans"/>
              </a:rPr>
              <a:t>8–12,</a:t>
            </a:r>
            <a:r>
              <a:rPr sz="1300" b="1" spc="-40" dirty="0">
                <a:solidFill>
                  <a:srgbClr val="008EC1"/>
                </a:solidFill>
                <a:latin typeface="Fidelity Sans"/>
                <a:cs typeface="Fidelity Sans"/>
              </a:rPr>
              <a:t> </a:t>
            </a:r>
            <a:r>
              <a:rPr sz="1300" b="1" spc="-20" dirty="0">
                <a:solidFill>
                  <a:srgbClr val="008EC1"/>
                </a:solidFill>
                <a:latin typeface="Fidelity Sans"/>
                <a:cs typeface="Fidelity Sans"/>
              </a:rPr>
              <a:t>2024</a:t>
            </a:r>
            <a:endParaRPr sz="1300">
              <a:latin typeface="Fidelity Sans"/>
              <a:cs typeface="Fidelity Sans"/>
            </a:endParaRPr>
          </a:p>
          <a:p>
            <a:pPr marL="19050">
              <a:lnSpc>
                <a:spcPct val="100000"/>
              </a:lnSpc>
              <a:spcBef>
                <a:spcPts val="1245"/>
              </a:spcBef>
            </a:pP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Tuesday,</a:t>
            </a:r>
            <a:r>
              <a:rPr sz="850" b="1" spc="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April</a:t>
            </a:r>
            <a:r>
              <a:rPr sz="850" b="1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spc="-50" dirty="0">
                <a:solidFill>
                  <a:srgbClr val="231F20"/>
                </a:solidFill>
                <a:latin typeface="Fidelity Sans"/>
                <a:cs typeface="Fidelity Sans"/>
              </a:rPr>
              <a:t>9</a:t>
            </a:r>
            <a:endParaRPr sz="850">
              <a:latin typeface="Fidelity Sans"/>
              <a:cs typeface="Fidelity Sans"/>
            </a:endParaRPr>
          </a:p>
          <a:p>
            <a:pPr marL="19050">
              <a:lnSpc>
                <a:spcPct val="100000"/>
              </a:lnSpc>
              <a:spcBef>
                <a:spcPts val="25"/>
              </a:spcBef>
            </a:pP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SAVING</a:t>
            </a:r>
            <a:r>
              <a:rPr sz="850" b="1" spc="6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FOR</a:t>
            </a:r>
            <a:r>
              <a:rPr sz="850" b="1" spc="6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THE</a:t>
            </a:r>
            <a:r>
              <a:rPr sz="850" b="1" spc="6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spc="-10" dirty="0">
                <a:solidFill>
                  <a:srgbClr val="231F20"/>
                </a:solidFill>
                <a:latin typeface="Fidelity Sans"/>
                <a:cs typeface="Fidelity Sans"/>
              </a:rPr>
              <a:t>UNEXPECTED</a:t>
            </a:r>
            <a:endParaRPr sz="850">
              <a:latin typeface="Fidelity Sans"/>
              <a:cs typeface="Fidelity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58202" y="5587504"/>
            <a:ext cx="1139825" cy="290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5"/>
              </a:spcBef>
            </a:pP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Friday,</a:t>
            </a:r>
            <a:r>
              <a:rPr sz="850" b="1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April</a:t>
            </a:r>
            <a:r>
              <a:rPr sz="850" b="1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spc="-25" dirty="0">
                <a:solidFill>
                  <a:srgbClr val="231F20"/>
                </a:solidFill>
                <a:latin typeface="Fidelity Sans"/>
                <a:cs typeface="Fidelity Sans"/>
              </a:rPr>
              <a:t>12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 SAVING</a:t>
            </a:r>
            <a:r>
              <a:rPr sz="850" b="1" spc="4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AT</a:t>
            </a:r>
            <a:r>
              <a:rPr sz="850" b="1" spc="4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ANY</a:t>
            </a:r>
            <a:r>
              <a:rPr sz="850" b="1" spc="4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spc="-25" dirty="0">
                <a:solidFill>
                  <a:srgbClr val="231F20"/>
                </a:solidFill>
                <a:latin typeface="Fidelity Sans"/>
                <a:cs typeface="Fidelity Sans"/>
              </a:rPr>
              <a:t>AGE</a:t>
            </a:r>
            <a:endParaRPr sz="850">
              <a:latin typeface="Fidelity Sans"/>
              <a:cs typeface="Fidelity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47399" y="2725940"/>
            <a:ext cx="1888489" cy="290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Wednesday,</a:t>
            </a:r>
            <a:r>
              <a:rPr sz="850" b="1" spc="10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April</a:t>
            </a:r>
            <a:r>
              <a:rPr sz="850" b="1" spc="10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spc="-25" dirty="0">
                <a:solidFill>
                  <a:srgbClr val="231F20"/>
                </a:solidFill>
                <a:latin typeface="Fidelity Sans"/>
                <a:cs typeface="Fidelity Sans"/>
              </a:rPr>
              <a:t>10</a:t>
            </a:r>
            <a:endParaRPr sz="85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SAVING</a:t>
            </a:r>
            <a:r>
              <a:rPr sz="850" b="1" spc="7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FOR</a:t>
            </a:r>
            <a:r>
              <a:rPr sz="850" b="1" spc="8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dirty="0">
                <a:solidFill>
                  <a:srgbClr val="231F20"/>
                </a:solidFill>
                <a:latin typeface="Fidelity Sans"/>
                <a:cs typeface="Fidelity Sans"/>
              </a:rPr>
              <a:t>MAJOR</a:t>
            </a:r>
            <a:r>
              <a:rPr sz="850" b="1" spc="8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50" b="1" spc="-10" dirty="0">
                <a:solidFill>
                  <a:srgbClr val="231F20"/>
                </a:solidFill>
                <a:latin typeface="Fidelity Sans"/>
                <a:cs typeface="Fidelity Sans"/>
              </a:rPr>
              <a:t>MILESTONES</a:t>
            </a:r>
            <a:endParaRPr sz="850">
              <a:latin typeface="Fidelity Sans"/>
              <a:cs typeface="Fidelity Sa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69027" y="5627827"/>
            <a:ext cx="1838325" cy="1892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00">
              <a:latin typeface="Times New Roman"/>
              <a:cs typeface="Times New Roman"/>
            </a:endParaRPr>
          </a:p>
          <a:p>
            <a:pPr marL="201930" marR="203200" algn="ctr">
              <a:lnSpc>
                <a:spcPct val="120400"/>
              </a:lnSpc>
            </a:pPr>
            <a:r>
              <a:rPr sz="900" dirty="0">
                <a:solidFill>
                  <a:srgbClr val="231F20"/>
                </a:solidFill>
                <a:latin typeface="Fidelity Sans"/>
                <a:cs typeface="Fidelity Sans"/>
              </a:rPr>
              <a:t>To</a:t>
            </a:r>
            <a:r>
              <a:rPr sz="900" spc="-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"/>
                <a:cs typeface="Fidelity Sans"/>
              </a:rPr>
              <a:t>register,</a:t>
            </a:r>
            <a:r>
              <a:rPr sz="900" spc="-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"/>
                <a:cs typeface="Fidelity Sans"/>
              </a:rPr>
              <a:t>log</a:t>
            </a:r>
            <a:r>
              <a:rPr sz="900" spc="-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"/>
                <a:cs typeface="Fidelity Sans"/>
              </a:rPr>
              <a:t>in</a:t>
            </a:r>
            <a:r>
              <a:rPr sz="900" spc="-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900" spc="-25" dirty="0">
                <a:solidFill>
                  <a:srgbClr val="231F20"/>
                </a:solidFill>
                <a:latin typeface="Fidelity Sans"/>
                <a:cs typeface="Fidelity Sans"/>
              </a:rPr>
              <a:t>to</a:t>
            </a:r>
            <a:r>
              <a:rPr sz="900" spc="-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900" b="1" spc="-10" dirty="0">
                <a:solidFill>
                  <a:srgbClr val="368627"/>
                </a:solidFill>
                <a:latin typeface="Fidelity Sans"/>
                <a:cs typeface="Fidelity Sans"/>
                <a:hlinkClick r:id="rId23"/>
              </a:rPr>
              <a:t>NetBenefits.Fidelity.com/</a:t>
            </a:r>
            <a:r>
              <a:rPr sz="900" b="1" spc="-10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900" b="1" spc="-10" dirty="0">
                <a:solidFill>
                  <a:srgbClr val="368627"/>
                </a:solidFill>
                <a:latin typeface="Fidelity Sans"/>
                <a:cs typeface="Fidelity Sans"/>
                <a:hlinkClick r:id="rId23"/>
              </a:rPr>
              <a:t>livewebmeetings</a:t>
            </a:r>
            <a:endParaRPr sz="900">
              <a:latin typeface="Fidelity Sans"/>
              <a:cs typeface="Fidelity San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8311" y="7908747"/>
            <a:ext cx="6038850" cy="1219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endParaRPr sz="1350">
              <a:latin typeface="Times New Roman"/>
              <a:cs typeface="Times New Roman"/>
            </a:endParaRPr>
          </a:p>
          <a:p>
            <a:pPr marL="2102485">
              <a:lnSpc>
                <a:spcPts val="1585"/>
              </a:lnSpc>
            </a:pPr>
            <a:r>
              <a:rPr sz="1350" b="1" dirty="0">
                <a:solidFill>
                  <a:srgbClr val="231F20"/>
                </a:solidFill>
                <a:latin typeface="Fidelity Sans"/>
                <a:cs typeface="Fidelity Sans"/>
              </a:rPr>
              <a:t>Get</a:t>
            </a:r>
            <a:r>
              <a:rPr sz="1350" b="1" spc="-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350" b="1" dirty="0">
                <a:solidFill>
                  <a:srgbClr val="231F20"/>
                </a:solidFill>
                <a:latin typeface="Fidelity Sans"/>
                <a:cs typeface="Fidelity Sans"/>
              </a:rPr>
              <a:t>help</a:t>
            </a:r>
            <a:r>
              <a:rPr sz="1350" b="1" spc="-2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350" b="1" dirty="0">
                <a:solidFill>
                  <a:srgbClr val="231F20"/>
                </a:solidFill>
                <a:latin typeface="Fidelity Sans"/>
                <a:cs typeface="Fidelity Sans"/>
              </a:rPr>
              <a:t>on</a:t>
            </a:r>
            <a:r>
              <a:rPr sz="1350" b="1" spc="-2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350" b="1" dirty="0">
                <a:solidFill>
                  <a:srgbClr val="231F20"/>
                </a:solidFill>
                <a:latin typeface="Fidelity Sans"/>
                <a:cs typeface="Fidelity Sans"/>
              </a:rPr>
              <a:t>your</a:t>
            </a:r>
            <a:r>
              <a:rPr sz="1350" b="1" spc="-2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350" b="1" spc="-20" dirty="0">
                <a:solidFill>
                  <a:srgbClr val="231F20"/>
                </a:solidFill>
                <a:latin typeface="Fidelity Sans"/>
                <a:cs typeface="Fidelity Sans"/>
              </a:rPr>
              <a:t>time</a:t>
            </a:r>
            <a:endParaRPr sz="1350">
              <a:latin typeface="Fidelity Sans"/>
              <a:cs typeface="Fidelity Sans"/>
            </a:endParaRPr>
          </a:p>
          <a:p>
            <a:pPr marL="2102485">
              <a:lnSpc>
                <a:spcPts val="1165"/>
              </a:lnSpc>
            </a:pP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Check out</a:t>
            </a:r>
            <a:r>
              <a:rPr sz="1000" spc="5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our</a:t>
            </a:r>
            <a:r>
              <a:rPr sz="1000" spc="5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on-demand workshops</a:t>
            </a:r>
            <a:r>
              <a:rPr sz="1000" spc="5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and</a:t>
            </a:r>
            <a:r>
              <a:rPr sz="1000" spc="5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get help</a:t>
            </a:r>
            <a:r>
              <a:rPr sz="1000" spc="5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spc="-20" dirty="0">
                <a:solidFill>
                  <a:srgbClr val="2F3D47"/>
                </a:solidFill>
                <a:latin typeface="Fidelity Sans"/>
                <a:cs typeface="Fidelity Sans"/>
              </a:rPr>
              <a:t>with</a:t>
            </a:r>
            <a:endParaRPr sz="1000">
              <a:latin typeface="Fidelity Sans"/>
              <a:cs typeface="Fidelity Sans"/>
            </a:endParaRPr>
          </a:p>
          <a:p>
            <a:pPr marL="2102485" marR="355600">
              <a:lnSpc>
                <a:spcPct val="100000"/>
              </a:lnSpc>
            </a:pP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long-</a:t>
            </a:r>
            <a:r>
              <a:rPr sz="1000" spc="-10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and</a:t>
            </a:r>
            <a:r>
              <a:rPr sz="1000" spc="-10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short-term</a:t>
            </a:r>
            <a:r>
              <a:rPr sz="1000" spc="-10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saving,</a:t>
            </a:r>
            <a:r>
              <a:rPr sz="1000" spc="-5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paying</a:t>
            </a:r>
            <a:r>
              <a:rPr sz="1000" spc="-10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down</a:t>
            </a:r>
            <a:r>
              <a:rPr sz="1000" spc="-10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debt,</a:t>
            </a:r>
            <a:r>
              <a:rPr sz="1000" spc="-10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and</a:t>
            </a:r>
            <a:r>
              <a:rPr sz="1000" spc="-5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spc="-10" dirty="0">
                <a:solidFill>
                  <a:srgbClr val="2F3D47"/>
                </a:solidFill>
                <a:latin typeface="Fidelity Sans"/>
                <a:cs typeface="Fidelity Sans"/>
              </a:rPr>
              <a:t>planning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for</a:t>
            </a:r>
            <a:r>
              <a:rPr sz="1000" spc="5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the</a:t>
            </a:r>
            <a:r>
              <a:rPr sz="1000" spc="5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future,</a:t>
            </a:r>
            <a:r>
              <a:rPr sz="1000" spc="5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and</a:t>
            </a:r>
            <a:r>
              <a:rPr sz="1000" spc="5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more.</a:t>
            </a:r>
            <a:r>
              <a:rPr sz="1000" spc="10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F3D47"/>
                </a:solidFill>
                <a:latin typeface="Fidelity Sans"/>
                <a:cs typeface="Fidelity Sans"/>
              </a:rPr>
              <a:t>Visit</a:t>
            </a:r>
            <a:r>
              <a:rPr sz="1000" spc="5" dirty="0">
                <a:solidFill>
                  <a:srgbClr val="2F3D47"/>
                </a:solidFill>
                <a:latin typeface="Fidelity Sans"/>
                <a:cs typeface="Fidelity Sans"/>
              </a:rPr>
              <a:t> </a:t>
            </a:r>
            <a:r>
              <a:rPr sz="1000" b="1" u="sng" spc="-10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Fidelity Sans"/>
                <a:cs typeface="Fidelity Sans"/>
                <a:hlinkClick r:id="rId24"/>
              </a:rPr>
              <a:t>brainshark.com/fidelityemg/</a:t>
            </a:r>
            <a:r>
              <a:rPr sz="1000" b="1" spc="-10" dirty="0">
                <a:solidFill>
                  <a:srgbClr val="205E9E"/>
                </a:solidFill>
                <a:latin typeface="Fidelity Sans"/>
                <a:cs typeface="Fidelity Sans"/>
              </a:rPr>
              <a:t> </a:t>
            </a:r>
            <a:r>
              <a:rPr sz="1000" b="1" u="sng" spc="-10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Fidelity Sans"/>
                <a:cs typeface="Fidelity Sans"/>
                <a:hlinkClick r:id="rId24"/>
              </a:rPr>
              <a:t>budgetanddebtworkshop</a:t>
            </a:r>
            <a:r>
              <a:rPr sz="1000" b="1" spc="-10" dirty="0">
                <a:solidFill>
                  <a:srgbClr val="205E9E"/>
                </a:solidFill>
                <a:latin typeface="Fidelity Sans"/>
                <a:cs typeface="Fidelity Sans"/>
              </a:rPr>
              <a:t>.</a:t>
            </a:r>
            <a:endParaRPr sz="1000">
              <a:latin typeface="Fidelity Sans"/>
              <a:cs typeface="Fidelity San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55614" y="765615"/>
            <a:ext cx="3768725" cy="80073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450" b="1" dirty="0">
                <a:solidFill>
                  <a:srgbClr val="231F20"/>
                </a:solidFill>
                <a:latin typeface="Fidelity Sans"/>
                <a:cs typeface="Fidelity Sans"/>
              </a:rPr>
              <a:t>Make</a:t>
            </a:r>
            <a:r>
              <a:rPr sz="1450" b="1" spc="-2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450" b="1" dirty="0">
                <a:solidFill>
                  <a:srgbClr val="231F20"/>
                </a:solidFill>
                <a:latin typeface="Fidelity Sans"/>
                <a:cs typeface="Fidelity Sans"/>
              </a:rPr>
              <a:t>saving</a:t>
            </a:r>
            <a:r>
              <a:rPr sz="1450" b="1" spc="-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450" b="1" dirty="0">
                <a:solidFill>
                  <a:srgbClr val="231F20"/>
                </a:solidFill>
                <a:latin typeface="Fidelity Sans"/>
                <a:cs typeface="Fidelity Sans"/>
              </a:rPr>
              <a:t>part</a:t>
            </a:r>
            <a:r>
              <a:rPr sz="1450" b="1" spc="-2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450" b="1" dirty="0">
                <a:solidFill>
                  <a:srgbClr val="231F20"/>
                </a:solidFill>
                <a:latin typeface="Fidelity Sans"/>
                <a:cs typeface="Fidelity Sans"/>
              </a:rPr>
              <a:t>of</a:t>
            </a:r>
            <a:r>
              <a:rPr sz="1450" b="1" spc="-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450" b="1" dirty="0">
                <a:solidFill>
                  <a:srgbClr val="231F20"/>
                </a:solidFill>
                <a:latin typeface="Fidelity Sans"/>
                <a:cs typeface="Fidelity Sans"/>
              </a:rPr>
              <a:t>your</a:t>
            </a:r>
            <a:r>
              <a:rPr sz="1450" b="1" spc="-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450" b="1" dirty="0">
                <a:solidFill>
                  <a:srgbClr val="231F20"/>
                </a:solidFill>
                <a:latin typeface="Fidelity Sans"/>
                <a:cs typeface="Fidelity Sans"/>
              </a:rPr>
              <a:t>financial</a:t>
            </a:r>
            <a:r>
              <a:rPr sz="1450" b="1" spc="-2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450" b="1" spc="-20" dirty="0">
                <a:solidFill>
                  <a:srgbClr val="231F20"/>
                </a:solidFill>
                <a:latin typeface="Fidelity Sans"/>
                <a:cs typeface="Fidelity Sans"/>
              </a:rPr>
              <a:t>plan</a:t>
            </a:r>
            <a:endParaRPr sz="1450">
              <a:latin typeface="Fidelity Sans"/>
              <a:cs typeface="Fidelity Sans"/>
            </a:endParaRPr>
          </a:p>
          <a:p>
            <a:pPr marL="12700" marR="5080">
              <a:lnSpc>
                <a:spcPct val="103699"/>
              </a:lnSpc>
              <a:spcBef>
                <a:spcPts val="254"/>
              </a:spcBef>
            </a:pP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Celebrate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America</a:t>
            </a:r>
            <a:r>
              <a:rPr sz="1000" spc="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Saves</a:t>
            </a:r>
            <a:r>
              <a:rPr sz="1000" spc="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Week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with</a:t>
            </a:r>
            <a:r>
              <a:rPr sz="1000" spc="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tips</a:t>
            </a:r>
            <a:r>
              <a:rPr sz="1000" spc="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for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saving,</a:t>
            </a:r>
            <a:r>
              <a:rPr sz="1000" spc="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Fidelity Sans"/>
                <a:cs typeface="Fidelity Sans"/>
              </a:rPr>
              <a:t>spending,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and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building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stronger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money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habits.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Select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a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topic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below</a:t>
            </a:r>
            <a:r>
              <a:rPr sz="1000" spc="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to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Fidelity Sans"/>
                <a:cs typeface="Fidelity Sans"/>
              </a:rPr>
              <a:t>get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more</a:t>
            </a:r>
            <a:r>
              <a:rPr sz="100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information</a:t>
            </a:r>
            <a:r>
              <a:rPr sz="100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and</a:t>
            </a:r>
            <a:r>
              <a:rPr sz="100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to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register</a:t>
            </a:r>
            <a:r>
              <a:rPr sz="100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for</a:t>
            </a:r>
            <a:r>
              <a:rPr sz="100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our</a:t>
            </a:r>
            <a:r>
              <a:rPr sz="1000" spc="1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online</a:t>
            </a:r>
            <a:r>
              <a:rPr sz="1000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Fidelity Sans"/>
                <a:cs typeface="Fidelity Sans"/>
              </a:rPr>
              <a:t>workshops.</a:t>
            </a:r>
            <a:endParaRPr sz="1000">
              <a:latin typeface="Fidelity Sans"/>
              <a:cs typeface="Fidelity San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685739" y="5892469"/>
            <a:ext cx="604520" cy="604520"/>
            <a:chOff x="5685739" y="5892469"/>
            <a:chExt cx="604520" cy="604520"/>
          </a:xfrm>
        </p:grpSpPr>
        <p:sp>
          <p:nvSpPr>
            <p:cNvPr id="29" name="object 29"/>
            <p:cNvSpPr/>
            <p:nvPr/>
          </p:nvSpPr>
          <p:spPr>
            <a:xfrm>
              <a:off x="5685739" y="5892469"/>
              <a:ext cx="604520" cy="604520"/>
            </a:xfrm>
            <a:custGeom>
              <a:avLst/>
              <a:gdLst/>
              <a:ahLst/>
              <a:cxnLst/>
              <a:rect l="l" t="t" r="r" b="b"/>
              <a:pathLst>
                <a:path w="604520" h="604520">
                  <a:moveTo>
                    <a:pt x="302260" y="0"/>
                  </a:moveTo>
                  <a:lnTo>
                    <a:pt x="253233" y="3955"/>
                  </a:lnTo>
                  <a:lnTo>
                    <a:pt x="206724" y="15408"/>
                  </a:lnTo>
                  <a:lnTo>
                    <a:pt x="163356" y="33735"/>
                  </a:lnTo>
                  <a:lnTo>
                    <a:pt x="123751" y="58315"/>
                  </a:lnTo>
                  <a:lnTo>
                    <a:pt x="88531" y="88525"/>
                  </a:lnTo>
                  <a:lnTo>
                    <a:pt x="58320" y="123743"/>
                  </a:lnTo>
                  <a:lnTo>
                    <a:pt x="33738" y="163346"/>
                  </a:lnTo>
                  <a:lnTo>
                    <a:pt x="15409" y="206712"/>
                  </a:lnTo>
                  <a:lnTo>
                    <a:pt x="3956" y="253220"/>
                  </a:lnTo>
                  <a:lnTo>
                    <a:pt x="0" y="302247"/>
                  </a:lnTo>
                  <a:lnTo>
                    <a:pt x="3956" y="351270"/>
                  </a:lnTo>
                  <a:lnTo>
                    <a:pt x="15409" y="397775"/>
                  </a:lnTo>
                  <a:lnTo>
                    <a:pt x="33738" y="441139"/>
                  </a:lnTo>
                  <a:lnTo>
                    <a:pt x="58320" y="480741"/>
                  </a:lnTo>
                  <a:lnTo>
                    <a:pt x="88531" y="515958"/>
                  </a:lnTo>
                  <a:lnTo>
                    <a:pt x="123751" y="546167"/>
                  </a:lnTo>
                  <a:lnTo>
                    <a:pt x="163356" y="570746"/>
                  </a:lnTo>
                  <a:lnTo>
                    <a:pt x="206724" y="589073"/>
                  </a:lnTo>
                  <a:lnTo>
                    <a:pt x="253233" y="600526"/>
                  </a:lnTo>
                  <a:lnTo>
                    <a:pt x="302260" y="604481"/>
                  </a:lnTo>
                  <a:lnTo>
                    <a:pt x="351286" y="600526"/>
                  </a:lnTo>
                  <a:lnTo>
                    <a:pt x="397795" y="589073"/>
                  </a:lnTo>
                  <a:lnTo>
                    <a:pt x="441163" y="570746"/>
                  </a:lnTo>
                  <a:lnTo>
                    <a:pt x="480768" y="546167"/>
                  </a:lnTo>
                  <a:lnTo>
                    <a:pt x="515988" y="515958"/>
                  </a:lnTo>
                  <a:lnTo>
                    <a:pt x="546199" y="480741"/>
                  </a:lnTo>
                  <a:lnTo>
                    <a:pt x="570781" y="441139"/>
                  </a:lnTo>
                  <a:lnTo>
                    <a:pt x="589110" y="397775"/>
                  </a:lnTo>
                  <a:lnTo>
                    <a:pt x="600563" y="351270"/>
                  </a:lnTo>
                  <a:lnTo>
                    <a:pt x="604520" y="302247"/>
                  </a:lnTo>
                  <a:lnTo>
                    <a:pt x="600563" y="253220"/>
                  </a:lnTo>
                  <a:lnTo>
                    <a:pt x="589110" y="206712"/>
                  </a:lnTo>
                  <a:lnTo>
                    <a:pt x="570781" y="163346"/>
                  </a:lnTo>
                  <a:lnTo>
                    <a:pt x="546199" y="123743"/>
                  </a:lnTo>
                  <a:lnTo>
                    <a:pt x="515988" y="88525"/>
                  </a:lnTo>
                  <a:lnTo>
                    <a:pt x="480768" y="58315"/>
                  </a:lnTo>
                  <a:lnTo>
                    <a:pt x="441163" y="33735"/>
                  </a:lnTo>
                  <a:lnTo>
                    <a:pt x="397795" y="15408"/>
                  </a:lnTo>
                  <a:lnTo>
                    <a:pt x="351286" y="3955"/>
                  </a:lnTo>
                  <a:lnTo>
                    <a:pt x="3022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822074" y="6047422"/>
              <a:ext cx="314325" cy="257810"/>
            </a:xfrm>
            <a:custGeom>
              <a:avLst/>
              <a:gdLst/>
              <a:ahLst/>
              <a:cxnLst/>
              <a:rect l="l" t="t" r="r" b="b"/>
              <a:pathLst>
                <a:path w="314325" h="257810">
                  <a:moveTo>
                    <a:pt x="56388" y="30187"/>
                  </a:moveTo>
                  <a:lnTo>
                    <a:pt x="50342" y="24155"/>
                  </a:lnTo>
                  <a:lnTo>
                    <a:pt x="38265" y="24155"/>
                  </a:lnTo>
                  <a:lnTo>
                    <a:pt x="32219" y="30187"/>
                  </a:lnTo>
                  <a:lnTo>
                    <a:pt x="32219" y="42278"/>
                  </a:lnTo>
                  <a:lnTo>
                    <a:pt x="38265" y="48310"/>
                  </a:lnTo>
                  <a:lnTo>
                    <a:pt x="50342" y="48310"/>
                  </a:lnTo>
                  <a:lnTo>
                    <a:pt x="56388" y="42278"/>
                  </a:lnTo>
                  <a:lnTo>
                    <a:pt x="56388" y="30187"/>
                  </a:lnTo>
                  <a:close/>
                </a:path>
                <a:path w="314325" h="257810">
                  <a:moveTo>
                    <a:pt x="96659" y="30187"/>
                  </a:moveTo>
                  <a:lnTo>
                    <a:pt x="90614" y="24155"/>
                  </a:lnTo>
                  <a:lnTo>
                    <a:pt x="78536" y="24155"/>
                  </a:lnTo>
                  <a:lnTo>
                    <a:pt x="72491" y="30187"/>
                  </a:lnTo>
                  <a:lnTo>
                    <a:pt x="72491" y="42278"/>
                  </a:lnTo>
                  <a:lnTo>
                    <a:pt x="78536" y="48310"/>
                  </a:lnTo>
                  <a:lnTo>
                    <a:pt x="90614" y="48310"/>
                  </a:lnTo>
                  <a:lnTo>
                    <a:pt x="96659" y="42278"/>
                  </a:lnTo>
                  <a:lnTo>
                    <a:pt x="96659" y="30187"/>
                  </a:lnTo>
                  <a:close/>
                </a:path>
                <a:path w="314325" h="257810">
                  <a:moveTo>
                    <a:pt x="136931" y="30187"/>
                  </a:moveTo>
                  <a:lnTo>
                    <a:pt x="130886" y="24155"/>
                  </a:lnTo>
                  <a:lnTo>
                    <a:pt x="118808" y="24155"/>
                  </a:lnTo>
                  <a:lnTo>
                    <a:pt x="112763" y="30187"/>
                  </a:lnTo>
                  <a:lnTo>
                    <a:pt x="112763" y="42278"/>
                  </a:lnTo>
                  <a:lnTo>
                    <a:pt x="118808" y="48310"/>
                  </a:lnTo>
                  <a:lnTo>
                    <a:pt x="130886" y="48310"/>
                  </a:lnTo>
                  <a:lnTo>
                    <a:pt x="136931" y="42278"/>
                  </a:lnTo>
                  <a:lnTo>
                    <a:pt x="136931" y="30187"/>
                  </a:lnTo>
                  <a:close/>
                </a:path>
                <a:path w="314325" h="257810">
                  <a:moveTo>
                    <a:pt x="314121" y="36817"/>
                  </a:moveTo>
                  <a:lnTo>
                    <a:pt x="311226" y="22644"/>
                  </a:lnTo>
                  <a:lnTo>
                    <a:pt x="304266" y="12268"/>
                  </a:lnTo>
                  <a:lnTo>
                    <a:pt x="303364" y="10922"/>
                  </a:lnTo>
                  <a:lnTo>
                    <a:pt x="302031" y="10007"/>
                  </a:lnTo>
                  <a:lnTo>
                    <a:pt x="302031" y="36817"/>
                  </a:lnTo>
                  <a:lnTo>
                    <a:pt x="302031" y="61366"/>
                  </a:lnTo>
                  <a:lnTo>
                    <a:pt x="12077" y="61366"/>
                  </a:lnTo>
                  <a:lnTo>
                    <a:pt x="12077" y="36817"/>
                  </a:lnTo>
                  <a:lnTo>
                    <a:pt x="13944" y="27152"/>
                  </a:lnTo>
                  <a:lnTo>
                    <a:pt x="19062" y="19367"/>
                  </a:lnTo>
                  <a:lnTo>
                    <a:pt x="26733" y="14160"/>
                  </a:lnTo>
                  <a:lnTo>
                    <a:pt x="36245" y="12268"/>
                  </a:lnTo>
                  <a:lnTo>
                    <a:pt x="277876" y="12268"/>
                  </a:lnTo>
                  <a:lnTo>
                    <a:pt x="287388" y="14160"/>
                  </a:lnTo>
                  <a:lnTo>
                    <a:pt x="295046" y="19367"/>
                  </a:lnTo>
                  <a:lnTo>
                    <a:pt x="300164" y="27152"/>
                  </a:lnTo>
                  <a:lnTo>
                    <a:pt x="302031" y="36817"/>
                  </a:lnTo>
                  <a:lnTo>
                    <a:pt x="302031" y="10007"/>
                  </a:lnTo>
                  <a:lnTo>
                    <a:pt x="291820" y="2946"/>
                  </a:lnTo>
                  <a:lnTo>
                    <a:pt x="277876" y="0"/>
                  </a:lnTo>
                  <a:lnTo>
                    <a:pt x="36245" y="0"/>
                  </a:lnTo>
                  <a:lnTo>
                    <a:pt x="22301" y="2946"/>
                  </a:lnTo>
                  <a:lnTo>
                    <a:pt x="10756" y="10922"/>
                  </a:lnTo>
                  <a:lnTo>
                    <a:pt x="2908" y="22644"/>
                  </a:lnTo>
                  <a:lnTo>
                    <a:pt x="0" y="36817"/>
                  </a:lnTo>
                  <a:lnTo>
                    <a:pt x="0" y="220916"/>
                  </a:lnTo>
                  <a:lnTo>
                    <a:pt x="2908" y="235077"/>
                  </a:lnTo>
                  <a:lnTo>
                    <a:pt x="10756" y="246799"/>
                  </a:lnTo>
                  <a:lnTo>
                    <a:pt x="22301" y="254787"/>
                  </a:lnTo>
                  <a:lnTo>
                    <a:pt x="36245" y="257733"/>
                  </a:lnTo>
                  <a:lnTo>
                    <a:pt x="154038" y="257733"/>
                  </a:lnTo>
                  <a:lnTo>
                    <a:pt x="156946" y="254787"/>
                  </a:lnTo>
                  <a:lnTo>
                    <a:pt x="157060" y="248526"/>
                  </a:lnTo>
                  <a:lnTo>
                    <a:pt x="154038" y="245452"/>
                  </a:lnTo>
                  <a:lnTo>
                    <a:pt x="36245" y="245452"/>
                  </a:lnTo>
                  <a:lnTo>
                    <a:pt x="26733" y="243560"/>
                  </a:lnTo>
                  <a:lnTo>
                    <a:pt x="19062" y="238353"/>
                  </a:lnTo>
                  <a:lnTo>
                    <a:pt x="13944" y="230568"/>
                  </a:lnTo>
                  <a:lnTo>
                    <a:pt x="12077" y="220916"/>
                  </a:lnTo>
                  <a:lnTo>
                    <a:pt x="12077" y="73634"/>
                  </a:lnTo>
                  <a:lnTo>
                    <a:pt x="302031" y="73634"/>
                  </a:lnTo>
                  <a:lnTo>
                    <a:pt x="302031" y="150342"/>
                  </a:lnTo>
                  <a:lnTo>
                    <a:pt x="305054" y="153416"/>
                  </a:lnTo>
                  <a:lnTo>
                    <a:pt x="311099" y="153416"/>
                  </a:lnTo>
                  <a:lnTo>
                    <a:pt x="314121" y="150342"/>
                  </a:lnTo>
                  <a:lnTo>
                    <a:pt x="314121" y="73634"/>
                  </a:lnTo>
                  <a:lnTo>
                    <a:pt x="314121" y="61366"/>
                  </a:lnTo>
                  <a:lnTo>
                    <a:pt x="314121" y="36817"/>
                  </a:lnTo>
                  <a:close/>
                </a:path>
              </a:pathLst>
            </a:custGeom>
            <a:solidFill>
              <a:srgbClr val="75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000789" y="6196220"/>
              <a:ext cx="169138" cy="177190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970894" y="0"/>
            <a:ext cx="2801505" cy="189278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64044" y="7911922"/>
            <a:ext cx="1802955" cy="1216367"/>
          </a:xfrm>
          <a:prstGeom prst="rect">
            <a:avLst/>
          </a:prstGeom>
        </p:spPr>
      </p:pic>
      <p:pic>
        <p:nvPicPr>
          <p:cNvPr id="34" name="Picture 33" descr="A black and white logo&#10;&#10;Description automatically generated">
            <a:extLst>
              <a:ext uri="{FF2B5EF4-FFF2-40B4-BE49-F238E27FC236}">
                <a16:creationId xmlns:a16="http://schemas.microsoft.com/office/drawing/2014/main" id="{63C259ED-0517-7393-04B2-09F28DFCA9B4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92" y="340699"/>
            <a:ext cx="1233493" cy="268901"/>
          </a:xfrm>
          <a:prstGeom prst="rect">
            <a:avLst/>
          </a:prstGeom>
        </p:spPr>
      </p:pic>
      <p:pic>
        <p:nvPicPr>
          <p:cNvPr id="37" name="Picture 36" descr="A black background with red text and blue text&#10;&#10;Description automatically generated">
            <a:extLst>
              <a:ext uri="{FF2B5EF4-FFF2-40B4-BE49-F238E27FC236}">
                <a16:creationId xmlns:a16="http://schemas.microsoft.com/office/drawing/2014/main" id="{79C4E9E9-1D6C-87AB-C1D1-03DE3D96C710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35" y="2083112"/>
            <a:ext cx="1917700" cy="482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CB7DB63D784D41974B564F52DB3824" ma:contentTypeVersion="12" ma:contentTypeDescription="Create a new document." ma:contentTypeScope="" ma:versionID="d3ca28c0a6c0bbffb76635bd7fed0e29">
  <xsd:schema xmlns:xsd="http://www.w3.org/2001/XMLSchema" xmlns:xs="http://www.w3.org/2001/XMLSchema" xmlns:p="http://schemas.microsoft.com/office/2006/metadata/properties" xmlns:ns2="464af886-73b2-4601-bafe-32f1da09e524" xmlns:ns3="1a412cd1-b89a-4175-a5d0-f705cf3a12e7" targetNamespace="http://schemas.microsoft.com/office/2006/metadata/properties" ma:root="true" ma:fieldsID="590ebb1b5c9b35be659fcde83b8b092b" ns2:_="" ns3:_="">
    <xsd:import namespace="464af886-73b2-4601-bafe-32f1da09e524"/>
    <xsd:import namespace="1a412cd1-b89a-4175-a5d0-f705cf3a12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4af886-73b2-4601-bafe-32f1da09e5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412cd1-b89a-4175-a5d0-f705cf3a12e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1e8e11c-fe19-4732-ba5e-174131a6002b}" ma:internalName="TaxCatchAll" ma:showField="CatchAllData" ma:web="1a412cd1-b89a-4175-a5d0-f705cf3a12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a412cd1-b89a-4175-a5d0-f705cf3a12e7" xsi:nil="true"/>
    <lcf76f155ced4ddcb4097134ff3c332f xmlns="464af886-73b2-4601-bafe-32f1da09e524">
      <Terms xmlns="http://schemas.microsoft.com/office/infopath/2007/PartnerControls"/>
    </lcf76f155ced4ddcb4097134ff3c332f>
    <SharedWithUsers xmlns="1a412cd1-b89a-4175-a5d0-f705cf3a12e7">
      <UserInfo>
        <DisplayName>Lochiatto, Emma</DisplayName>
        <AccountId>33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B484321-4D10-4C2E-ACBB-2E84965623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4af886-73b2-4601-bafe-32f1da09e524"/>
    <ds:schemaRef ds:uri="1a412cd1-b89a-4175-a5d0-f705cf3a12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75CAF99-8570-4A41-AE58-1A916E7C6C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9FD0DB-EB65-4FE4-A6C8-70D2B0647DC8}">
  <ds:schemaRefs>
    <ds:schemaRef ds:uri="http://schemas.microsoft.com/office/2006/metadata/properties"/>
    <ds:schemaRef ds:uri="http://schemas.microsoft.com/office/infopath/2007/PartnerControls"/>
    <ds:schemaRef ds:uri="1a412cd1-b89a-4175-a5d0-f705cf3a12e7"/>
    <ds:schemaRef ds:uri="464af886-73b2-4601-bafe-32f1da09e52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426</Words>
  <Application>Microsoft Office PowerPoint</Application>
  <PresentationFormat>Custom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Fidelity Sans</vt:lpstr>
      <vt:lpstr>Fidelity Sans Lt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Lochiatto, Emma</dc:creator>
  <cp:lastModifiedBy>Hummons, Jelisa</cp:lastModifiedBy>
  <cp:revision>2</cp:revision>
  <dcterms:created xsi:type="dcterms:W3CDTF">2024-02-15T17:15:16Z</dcterms:created>
  <dcterms:modified xsi:type="dcterms:W3CDTF">2024-02-23T15:44:49Z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2024-02-15T00:00:00Z</vt:filetime>
  </property>
  <property fmtid="{D5CDD505-2E9C-101B-9397-08002B2CF9AE}" pid="3" name="Creator">
    <vt:lpwstr>Adobe InDesign 19.1 (Macintosh)</vt:lpwstr>
  </property>
  <property fmtid="{D5CDD505-2E9C-101B-9397-08002B2CF9AE}" pid="4" name="LastSaved">
    <vt:filetime>2024-02-15T00:00:00Z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0x0101009DCB7DB63D784D41974B564F52DB3824</vt:lpwstr>
  </property>
</Properties>
</file>